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4" autoAdjust="0"/>
    <p:restoredTop sz="94660"/>
  </p:normalViewPr>
  <p:slideViewPr>
    <p:cSldViewPr snapToGrid="0">
      <p:cViewPr varScale="1">
        <p:scale>
          <a:sx n="89" d="100"/>
          <a:sy n="89" d="100"/>
        </p:scale>
        <p:origin x="-126" y="-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9/17/2015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9/17/2015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361363" y="1547447"/>
            <a:ext cx="7385537" cy="1839218"/>
          </a:xfrm>
        </p:spPr>
        <p:txBody>
          <a:bodyPr/>
          <a:lstStyle/>
          <a:p>
            <a:r>
              <a:rPr lang="es-MX" dirty="0" smtClean="0"/>
              <a:t>      </a:t>
            </a:r>
            <a:br>
              <a:rPr lang="es-MX" dirty="0" smtClean="0"/>
            </a:b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dirty="0"/>
              <a:t/>
            </a:r>
            <a:br>
              <a:rPr lang="es-MX" dirty="0"/>
            </a:br>
            <a:r>
              <a:rPr lang="es-MX" dirty="0" smtClean="0"/>
              <a:t/>
            </a:r>
            <a:br>
              <a:rPr lang="es-MX" dirty="0" smtClean="0"/>
            </a:br>
            <a:r>
              <a:rPr lang="es-MX" sz="2800" dirty="0" smtClean="0"/>
              <a:t>Universidad </a:t>
            </a:r>
            <a:r>
              <a:rPr lang="es-MX" sz="2800" dirty="0"/>
              <a:t>A</a:t>
            </a:r>
            <a:r>
              <a:rPr lang="es-MX" sz="2800" dirty="0" smtClean="0"/>
              <a:t>utónoma de Tlaxcala</a:t>
            </a:r>
            <a:br>
              <a:rPr lang="es-MX" sz="2800" dirty="0" smtClean="0"/>
            </a:br>
            <a:r>
              <a:rPr lang="es-MX" sz="2800" dirty="0" smtClean="0"/>
              <a:t>Facultad de Ciencias de la Educación </a:t>
            </a:r>
            <a:br>
              <a:rPr lang="es-MX" sz="2800" dirty="0" smtClean="0"/>
            </a:br>
            <a:r>
              <a:rPr lang="es-MX" sz="2800" dirty="0" smtClean="0"/>
              <a:t>Licenciatura en Ciencias de la Educación </a:t>
            </a:r>
            <a:endParaRPr lang="es-MX" sz="44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361364" y="3547068"/>
            <a:ext cx="7465924" cy="1778558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dirty="0" smtClean="0"/>
              <a:t>Materia: Educación a Distancia</a:t>
            </a:r>
          </a:p>
          <a:p>
            <a:pPr algn="just"/>
            <a:r>
              <a:rPr lang="es-MX" dirty="0" smtClean="0"/>
              <a:t>Alumna: Adriana Pérez Cano</a:t>
            </a:r>
          </a:p>
          <a:p>
            <a:pPr algn="just"/>
            <a:r>
              <a:rPr lang="es-MX" dirty="0" smtClean="0"/>
              <a:t>Grupo: 311</a:t>
            </a:r>
          </a:p>
          <a:p>
            <a:pPr algn="just"/>
            <a:r>
              <a:rPr lang="es-MX" dirty="0" smtClean="0"/>
              <a:t>Maestro: José Luis Villegas Valle</a:t>
            </a:r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363" y="1547447"/>
            <a:ext cx="944544" cy="147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43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Primer Parcial</a:t>
            </a: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Orígenes de la educación a distancia.</a:t>
            </a:r>
          </a:p>
          <a:p>
            <a:r>
              <a:rPr lang="es-MX" dirty="0" smtClean="0"/>
              <a:t>Definiciones.</a:t>
            </a:r>
          </a:p>
          <a:p>
            <a:r>
              <a:rPr lang="es-MX" dirty="0" smtClean="0"/>
              <a:t>Principios. </a:t>
            </a:r>
          </a:p>
          <a:p>
            <a:r>
              <a:rPr lang="es-MX" dirty="0" smtClean="0"/>
              <a:t>Componentes y características.</a:t>
            </a:r>
          </a:p>
          <a:p>
            <a:r>
              <a:rPr lang="es-MX" dirty="0" smtClean="0"/>
              <a:t>Plataformas de educación a distancia.</a:t>
            </a:r>
          </a:p>
          <a:p>
            <a:r>
              <a:rPr lang="es-MX" dirty="0" smtClean="0"/>
              <a:t>Estructura (modelo UNED).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506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Orígenes de la educación a distancia.</a:t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95401" y="2556931"/>
            <a:ext cx="9601196" cy="3693143"/>
          </a:xfrm>
        </p:spPr>
        <p:txBody>
          <a:bodyPr/>
          <a:lstStyle/>
          <a:p>
            <a:r>
              <a:rPr lang="es-MX" dirty="0" smtClean="0"/>
              <a:t>Se efectúa </a:t>
            </a:r>
            <a:r>
              <a:rPr lang="es-MX" dirty="0"/>
              <a:t>a partir de la falta de recursos para equipar una buena aula, esto es uno de los muchos factores que influyen a impulsar el nacimiento de otras formas de enseñar y </a:t>
            </a:r>
            <a:r>
              <a:rPr lang="es-MX" dirty="0" smtClean="0"/>
              <a:t>aprender.</a:t>
            </a:r>
          </a:p>
          <a:p>
            <a:r>
              <a:rPr lang="es-MX" dirty="0"/>
              <a:t>Otro de los factores que intervienen en la educación a distancia es el avance tecnológico ya que permite reducir la </a:t>
            </a:r>
            <a:r>
              <a:rPr lang="es-MX" dirty="0" smtClean="0"/>
              <a:t>distancia</a:t>
            </a:r>
          </a:p>
          <a:p>
            <a:r>
              <a:rPr lang="es-MX" dirty="0"/>
              <a:t>Los recursos tecnológicos posibilitan mediante una metodología adecuada suplir la educación presencial</a:t>
            </a:r>
          </a:p>
        </p:txBody>
      </p:sp>
    </p:spTree>
    <p:extLst>
      <p:ext uri="{BB962C8B-B14F-4D97-AF65-F5344CB8AC3E}">
        <p14:creationId xmlns:p14="http://schemas.microsoft.com/office/powerpoint/2010/main" val="1988424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Definiciones</a:t>
            </a:r>
            <a:r>
              <a:rPr lang="es-MX" dirty="0"/>
              <a:t/>
            </a:r>
            <a:br>
              <a:rPr lang="es-MX" dirty="0"/>
            </a:br>
            <a:endParaRPr lang="es-MX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 dirty="0"/>
              <a:t>La educación a  distancia implica diversas </a:t>
            </a:r>
            <a:endParaRPr lang="es-MX" dirty="0" smtClean="0"/>
          </a:p>
          <a:p>
            <a:pPr marL="0" lvl="0" indent="0">
              <a:buNone/>
            </a:pPr>
            <a:r>
              <a:rPr lang="es-MX" dirty="0" smtClean="0"/>
              <a:t>formas </a:t>
            </a:r>
            <a:r>
              <a:rPr lang="es-MX" dirty="0"/>
              <a:t>de estudio y estrategias educativas</a:t>
            </a:r>
            <a:r>
              <a:rPr lang="es-MX" dirty="0" smtClean="0"/>
              <a:t>.</a:t>
            </a:r>
          </a:p>
          <a:p>
            <a:r>
              <a:rPr lang="es-MX" dirty="0"/>
              <a:t>Aborda contenidos de manera especial </a:t>
            </a:r>
            <a:r>
              <a:rPr lang="es-MX" dirty="0" smtClean="0"/>
              <a:t>=</a:t>
            </a:r>
          </a:p>
          <a:p>
            <a:pPr marL="0" indent="0">
              <a:buNone/>
            </a:pPr>
            <a:r>
              <a:rPr lang="es-MX" dirty="0" smtClean="0"/>
              <a:t>tenga </a:t>
            </a:r>
            <a:r>
              <a:rPr lang="es-MX" dirty="0"/>
              <a:t>una estructura </a:t>
            </a:r>
            <a:r>
              <a:rPr lang="es-MX" dirty="0" smtClean="0"/>
              <a:t>organizada.</a:t>
            </a:r>
          </a:p>
          <a:p>
            <a:pPr lvl="0"/>
            <a:r>
              <a:rPr lang="es-MX" dirty="0"/>
              <a:t>Sin limitación del tiempo, lugar, ocupación </a:t>
            </a:r>
            <a:endParaRPr lang="es-MX" dirty="0" smtClean="0"/>
          </a:p>
          <a:p>
            <a:pPr marL="0" lvl="0" indent="0">
              <a:buNone/>
            </a:pPr>
            <a:r>
              <a:rPr lang="es-MX" dirty="0" smtClean="0"/>
              <a:t>o </a:t>
            </a:r>
            <a:r>
              <a:rPr lang="es-MX" dirty="0"/>
              <a:t>edad de los estudiantes.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7427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Principios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s-MX" dirty="0" err="1" smtClean="0"/>
              <a:t>Heterick</a:t>
            </a:r>
            <a:r>
              <a:rPr lang="es-MX" dirty="0" smtClean="0"/>
              <a:t> (1993) indica, la tecnología tiene </a:t>
            </a:r>
          </a:p>
          <a:p>
            <a:pPr marL="0" lvl="0" indent="0">
              <a:buNone/>
            </a:pPr>
            <a:r>
              <a:rPr lang="es-MX" dirty="0" smtClean="0"/>
              <a:t>potencial de ayudar a  quebrar con el modelo </a:t>
            </a:r>
          </a:p>
          <a:p>
            <a:pPr marL="0" lvl="0" indent="0">
              <a:buNone/>
            </a:pPr>
            <a:r>
              <a:rPr lang="es-MX" dirty="0" smtClean="0"/>
              <a:t>presencial como único modelo.</a:t>
            </a:r>
          </a:p>
          <a:p>
            <a:pPr lvl="0"/>
            <a:r>
              <a:rPr lang="es-MX" dirty="0" smtClean="0"/>
              <a:t>La educación a distancia se está implementado principalmente por la competencia global.</a:t>
            </a:r>
          </a:p>
          <a:p>
            <a:r>
              <a:rPr lang="es-MX" dirty="0" smtClean="0"/>
              <a:t>Los cursos de educación a distancia difieren de otros tipos de cursos principalmente por la separación entre el alumno y el profesor.</a:t>
            </a:r>
          </a:p>
          <a:p>
            <a:r>
              <a:rPr lang="es-MX" dirty="0" smtClean="0"/>
              <a:t>Otto </a:t>
            </a:r>
            <a:r>
              <a:rPr lang="es-MX" dirty="0"/>
              <a:t>Peter, dice que la educación a distancia es producto de la sociedad industrial.</a:t>
            </a:r>
          </a:p>
          <a:p>
            <a:pPr marL="0" lvl="0" indent="0">
              <a:buNone/>
            </a:pPr>
            <a:endParaRPr lang="es-MX" dirty="0"/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43359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63190" y="612949"/>
            <a:ext cx="10882365" cy="5627077"/>
          </a:xfrm>
        </p:spPr>
        <p:txBody>
          <a:bodyPr/>
          <a:lstStyle/>
          <a:p>
            <a:pPr marL="0" indent="0">
              <a:buNone/>
            </a:pPr>
            <a:endParaRPr lang="es-MX" dirty="0"/>
          </a:p>
        </p:txBody>
      </p:sp>
      <p:sp>
        <p:nvSpPr>
          <p:cNvPr id="59" name="Subtítulo 2"/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MX" sz="1800" dirty="0"/>
          </a:p>
        </p:txBody>
      </p:sp>
      <p:sp>
        <p:nvSpPr>
          <p:cNvPr id="60" name="Elipse 59"/>
          <p:cNvSpPr/>
          <p:nvPr/>
        </p:nvSpPr>
        <p:spPr>
          <a:xfrm>
            <a:off x="5123195" y="1931795"/>
            <a:ext cx="3528436" cy="14972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Componentes del sistema de educación a distancia</a:t>
            </a:r>
            <a:endParaRPr lang="es-MX" dirty="0"/>
          </a:p>
        </p:txBody>
      </p:sp>
      <p:cxnSp>
        <p:nvCxnSpPr>
          <p:cNvPr id="61" name="Conector recto de flecha 60"/>
          <p:cNvCxnSpPr/>
          <p:nvPr/>
        </p:nvCxnSpPr>
        <p:spPr>
          <a:xfrm flipH="1" flipV="1">
            <a:off x="3616149" y="2140299"/>
            <a:ext cx="1507046" cy="4389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Elipse 61"/>
          <p:cNvSpPr/>
          <p:nvPr/>
        </p:nvSpPr>
        <p:spPr>
          <a:xfrm>
            <a:off x="1426237" y="1557495"/>
            <a:ext cx="2291025" cy="80386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 estudiante</a:t>
            </a:r>
            <a:endParaRPr lang="es-MX" dirty="0"/>
          </a:p>
        </p:txBody>
      </p:sp>
      <p:cxnSp>
        <p:nvCxnSpPr>
          <p:cNvPr id="63" name="Conector recto 62"/>
          <p:cNvCxnSpPr/>
          <p:nvPr/>
        </p:nvCxnSpPr>
        <p:spPr>
          <a:xfrm>
            <a:off x="2642300" y="2361363"/>
            <a:ext cx="10048" cy="4722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ctor recto 63"/>
          <p:cNvCxnSpPr/>
          <p:nvPr/>
        </p:nvCxnSpPr>
        <p:spPr>
          <a:xfrm flipV="1">
            <a:off x="723481" y="2787793"/>
            <a:ext cx="4399714" cy="91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ector recto de flecha 64"/>
          <p:cNvCxnSpPr/>
          <p:nvPr/>
        </p:nvCxnSpPr>
        <p:spPr>
          <a:xfrm flipH="1">
            <a:off x="723481" y="2886390"/>
            <a:ext cx="15911" cy="336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ector recto de flecha 65"/>
          <p:cNvCxnSpPr/>
          <p:nvPr/>
        </p:nvCxnSpPr>
        <p:spPr>
          <a:xfrm>
            <a:off x="2352990" y="2818563"/>
            <a:ext cx="0" cy="4019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ector recto de flecha 66"/>
          <p:cNvCxnSpPr/>
          <p:nvPr/>
        </p:nvCxnSpPr>
        <p:spPr>
          <a:xfrm>
            <a:off x="3831772" y="2813539"/>
            <a:ext cx="0" cy="4019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ector recto de flecha 67"/>
          <p:cNvCxnSpPr/>
          <p:nvPr/>
        </p:nvCxnSpPr>
        <p:spPr>
          <a:xfrm>
            <a:off x="5123195" y="2787793"/>
            <a:ext cx="0" cy="4019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Rectángulo 68"/>
          <p:cNvSpPr/>
          <p:nvPr/>
        </p:nvSpPr>
        <p:spPr>
          <a:xfrm>
            <a:off x="15910" y="3270739"/>
            <a:ext cx="1446963" cy="8842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Ubicación geográfica</a:t>
            </a:r>
            <a:endParaRPr lang="es-MX" dirty="0"/>
          </a:p>
        </p:txBody>
      </p:sp>
      <p:sp>
        <p:nvSpPr>
          <p:cNvPr id="70" name="Rectángulo 69"/>
          <p:cNvSpPr/>
          <p:nvPr/>
        </p:nvSpPr>
        <p:spPr>
          <a:xfrm>
            <a:off x="4493287" y="3270739"/>
            <a:ext cx="1446963" cy="8842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Autonomía </a:t>
            </a:r>
            <a:endParaRPr lang="es-MX" dirty="0"/>
          </a:p>
        </p:txBody>
      </p:sp>
      <p:sp>
        <p:nvSpPr>
          <p:cNvPr id="71" name="Rectángulo 70"/>
          <p:cNvSpPr/>
          <p:nvPr/>
        </p:nvSpPr>
        <p:spPr>
          <a:xfrm>
            <a:off x="3008224" y="3270739"/>
            <a:ext cx="1446963" cy="8842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Madurez </a:t>
            </a:r>
            <a:endParaRPr lang="es-MX" dirty="0"/>
          </a:p>
        </p:txBody>
      </p:sp>
      <p:sp>
        <p:nvSpPr>
          <p:cNvPr id="72" name="Rectángulo 71"/>
          <p:cNvSpPr/>
          <p:nvPr/>
        </p:nvSpPr>
        <p:spPr>
          <a:xfrm>
            <a:off x="1523162" y="3261947"/>
            <a:ext cx="1446963" cy="8641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Edad </a:t>
            </a:r>
            <a:endParaRPr lang="es-MX" dirty="0"/>
          </a:p>
        </p:txBody>
      </p:sp>
      <p:sp>
        <p:nvSpPr>
          <p:cNvPr id="73" name="Rectángulo redondeado 72"/>
          <p:cNvSpPr/>
          <p:nvPr/>
        </p:nvSpPr>
        <p:spPr>
          <a:xfrm>
            <a:off x="84884" y="4659295"/>
            <a:ext cx="1218257" cy="132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Esta alejado de los centros educativos</a:t>
            </a:r>
            <a:endParaRPr lang="es-MX" sz="1600" dirty="0"/>
          </a:p>
        </p:txBody>
      </p:sp>
      <p:cxnSp>
        <p:nvCxnSpPr>
          <p:cNvPr id="74" name="Conector recto de flecha 73"/>
          <p:cNvCxnSpPr/>
          <p:nvPr/>
        </p:nvCxnSpPr>
        <p:spPr>
          <a:xfrm flipH="1">
            <a:off x="686058" y="4202723"/>
            <a:ext cx="15911" cy="336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ector recto de flecha 74"/>
          <p:cNvCxnSpPr/>
          <p:nvPr/>
        </p:nvCxnSpPr>
        <p:spPr>
          <a:xfrm flipH="1">
            <a:off x="2345034" y="4182626"/>
            <a:ext cx="15911" cy="336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ector recto de flecha 75"/>
          <p:cNvCxnSpPr/>
          <p:nvPr/>
        </p:nvCxnSpPr>
        <p:spPr>
          <a:xfrm flipH="1">
            <a:off x="3835122" y="4161273"/>
            <a:ext cx="15911" cy="336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ector recto de flecha 76"/>
          <p:cNvCxnSpPr/>
          <p:nvPr/>
        </p:nvCxnSpPr>
        <p:spPr>
          <a:xfrm flipH="1">
            <a:off x="5107284" y="4151853"/>
            <a:ext cx="15911" cy="336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ángulo redondeado 77"/>
          <p:cNvSpPr/>
          <p:nvPr/>
        </p:nvSpPr>
        <p:spPr>
          <a:xfrm>
            <a:off x="3147905" y="4546877"/>
            <a:ext cx="1307282" cy="18840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Experiencia previa de conocimientos, actitudes ,hábitos y conductas. </a:t>
            </a:r>
            <a:endParaRPr lang="es-MX" sz="1600" dirty="0"/>
          </a:p>
        </p:txBody>
      </p:sp>
      <p:sp>
        <p:nvSpPr>
          <p:cNvPr id="79" name="Rectángulo redondeado 78"/>
          <p:cNvSpPr/>
          <p:nvPr/>
        </p:nvSpPr>
        <p:spPr>
          <a:xfrm>
            <a:off x="4537660" y="4509406"/>
            <a:ext cx="1218257" cy="132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Realiza su propia aprendizaje en solitario</a:t>
            </a:r>
            <a:endParaRPr lang="es-MX" sz="1600" dirty="0"/>
          </a:p>
        </p:txBody>
      </p:sp>
      <p:sp>
        <p:nvSpPr>
          <p:cNvPr id="80" name="Rectángulo redondeado 79"/>
          <p:cNvSpPr/>
          <p:nvPr/>
        </p:nvSpPr>
        <p:spPr>
          <a:xfrm>
            <a:off x="1743860" y="4612197"/>
            <a:ext cx="1218257" cy="132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Población adulta</a:t>
            </a:r>
            <a:endParaRPr lang="es-MX" sz="1600" dirty="0"/>
          </a:p>
        </p:txBody>
      </p:sp>
      <p:cxnSp>
        <p:nvCxnSpPr>
          <p:cNvPr id="81" name="Conector recto de flecha 80"/>
          <p:cNvCxnSpPr/>
          <p:nvPr/>
        </p:nvCxnSpPr>
        <p:spPr>
          <a:xfrm flipH="1" flipV="1">
            <a:off x="6923314" y="1448846"/>
            <a:ext cx="10049" cy="480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Elipse 81"/>
          <p:cNvSpPr/>
          <p:nvPr/>
        </p:nvSpPr>
        <p:spPr>
          <a:xfrm>
            <a:off x="5755917" y="604472"/>
            <a:ext cx="2291025" cy="80386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Docente </a:t>
            </a:r>
            <a:endParaRPr lang="es-MX" dirty="0"/>
          </a:p>
        </p:txBody>
      </p:sp>
      <p:cxnSp>
        <p:nvCxnSpPr>
          <p:cNvPr id="83" name="Conector recto 82"/>
          <p:cNvCxnSpPr/>
          <p:nvPr/>
        </p:nvCxnSpPr>
        <p:spPr>
          <a:xfrm>
            <a:off x="8046942" y="1006406"/>
            <a:ext cx="6850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ector recto 83"/>
          <p:cNvCxnSpPr/>
          <p:nvPr/>
        </p:nvCxnSpPr>
        <p:spPr>
          <a:xfrm>
            <a:off x="8822453" y="185894"/>
            <a:ext cx="31933" cy="27080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de flecha 84"/>
          <p:cNvCxnSpPr/>
          <p:nvPr/>
        </p:nvCxnSpPr>
        <p:spPr>
          <a:xfrm>
            <a:off x="8822453" y="185894"/>
            <a:ext cx="5124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de flecha 85"/>
          <p:cNvCxnSpPr/>
          <p:nvPr/>
        </p:nvCxnSpPr>
        <p:spPr>
          <a:xfrm>
            <a:off x="8822453" y="921936"/>
            <a:ext cx="43207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de flecha 86"/>
          <p:cNvCxnSpPr/>
          <p:nvPr/>
        </p:nvCxnSpPr>
        <p:spPr>
          <a:xfrm>
            <a:off x="8840457" y="1408340"/>
            <a:ext cx="3749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ector recto de flecha 87"/>
          <p:cNvCxnSpPr/>
          <p:nvPr/>
        </p:nvCxnSpPr>
        <p:spPr>
          <a:xfrm flipV="1">
            <a:off x="8822453" y="2028196"/>
            <a:ext cx="459086" cy="7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ector recto de flecha 88"/>
          <p:cNvCxnSpPr/>
          <p:nvPr/>
        </p:nvCxnSpPr>
        <p:spPr>
          <a:xfrm flipV="1">
            <a:off x="8854386" y="2883880"/>
            <a:ext cx="480533" cy="10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ángulo redondeado 89"/>
          <p:cNvSpPr/>
          <p:nvPr/>
        </p:nvSpPr>
        <p:spPr>
          <a:xfrm>
            <a:off x="9334919" y="70338"/>
            <a:ext cx="1416817" cy="5341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Especialista en contenidos </a:t>
            </a:r>
            <a:endParaRPr lang="es-MX" sz="1600" dirty="0"/>
          </a:p>
        </p:txBody>
      </p:sp>
      <p:sp>
        <p:nvSpPr>
          <p:cNvPr id="91" name="Rectángulo redondeado 90"/>
          <p:cNvSpPr/>
          <p:nvPr/>
        </p:nvSpPr>
        <p:spPr>
          <a:xfrm>
            <a:off x="9346755" y="664918"/>
            <a:ext cx="1416817" cy="5341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profesores</a:t>
            </a:r>
            <a:endParaRPr lang="es-MX" sz="1600" dirty="0"/>
          </a:p>
        </p:txBody>
      </p:sp>
      <p:sp>
        <p:nvSpPr>
          <p:cNvPr id="92" name="Rectángulo redondeado 91"/>
          <p:cNvSpPr/>
          <p:nvPr/>
        </p:nvSpPr>
        <p:spPr>
          <a:xfrm>
            <a:off x="9361827" y="1269390"/>
            <a:ext cx="1416817" cy="5341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Tutores </a:t>
            </a:r>
            <a:endParaRPr lang="es-MX" sz="1600" dirty="0"/>
          </a:p>
        </p:txBody>
      </p:sp>
      <p:sp>
        <p:nvSpPr>
          <p:cNvPr id="93" name="Rectángulo redondeado 92"/>
          <p:cNvSpPr/>
          <p:nvPr/>
        </p:nvSpPr>
        <p:spPr>
          <a:xfrm>
            <a:off x="9363614" y="1853922"/>
            <a:ext cx="1439676" cy="7534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Expertos en producción de materiales  </a:t>
            </a:r>
            <a:endParaRPr lang="es-MX" sz="1600" dirty="0"/>
          </a:p>
        </p:txBody>
      </p:sp>
      <p:sp>
        <p:nvSpPr>
          <p:cNvPr id="94" name="Rectángulo redondeado 93"/>
          <p:cNvSpPr/>
          <p:nvPr/>
        </p:nvSpPr>
        <p:spPr>
          <a:xfrm>
            <a:off x="9376900" y="2654412"/>
            <a:ext cx="1416817" cy="10030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Especialistas en telecomunicaciones </a:t>
            </a:r>
            <a:endParaRPr lang="es-MX" sz="1600" dirty="0"/>
          </a:p>
        </p:txBody>
      </p:sp>
      <p:sp>
        <p:nvSpPr>
          <p:cNvPr id="95" name="Rectángulo redondeado 94"/>
          <p:cNvSpPr/>
          <p:nvPr/>
        </p:nvSpPr>
        <p:spPr>
          <a:xfrm>
            <a:off x="10793717" y="70338"/>
            <a:ext cx="1416817" cy="5341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Dominan una disciplina </a:t>
            </a:r>
            <a:endParaRPr lang="es-MX" sz="1600" dirty="0"/>
          </a:p>
        </p:txBody>
      </p:sp>
      <p:sp>
        <p:nvSpPr>
          <p:cNvPr id="96" name="Rectángulo redondeado 95"/>
          <p:cNvSpPr/>
          <p:nvPr/>
        </p:nvSpPr>
        <p:spPr>
          <a:xfrm>
            <a:off x="10803290" y="654869"/>
            <a:ext cx="1416817" cy="5341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Facilitan el aprendizaje.</a:t>
            </a:r>
            <a:endParaRPr lang="es-MX" sz="1600" dirty="0"/>
          </a:p>
        </p:txBody>
      </p:sp>
      <p:sp>
        <p:nvSpPr>
          <p:cNvPr id="97" name="Rectángulo redondeado 96"/>
          <p:cNvSpPr/>
          <p:nvPr/>
        </p:nvSpPr>
        <p:spPr>
          <a:xfrm>
            <a:off x="10831398" y="1290428"/>
            <a:ext cx="1416817" cy="5341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Motivan </a:t>
            </a:r>
            <a:endParaRPr lang="es-MX" sz="1600" dirty="0"/>
          </a:p>
        </p:txBody>
      </p:sp>
      <p:sp>
        <p:nvSpPr>
          <p:cNvPr id="98" name="Rectángulo redondeado 97"/>
          <p:cNvSpPr/>
          <p:nvPr/>
        </p:nvSpPr>
        <p:spPr>
          <a:xfrm>
            <a:off x="10793717" y="1953620"/>
            <a:ext cx="1416817" cy="5341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Tecnología educativa </a:t>
            </a:r>
            <a:endParaRPr lang="es-MX" sz="1600" dirty="0"/>
          </a:p>
        </p:txBody>
      </p:sp>
      <p:sp>
        <p:nvSpPr>
          <p:cNvPr id="99" name="Rectángulo redondeado 98"/>
          <p:cNvSpPr/>
          <p:nvPr/>
        </p:nvSpPr>
        <p:spPr>
          <a:xfrm>
            <a:off x="10831399" y="2616812"/>
            <a:ext cx="1416817" cy="10406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Administración de la plataforma</a:t>
            </a:r>
            <a:endParaRPr lang="es-MX" sz="1600" dirty="0"/>
          </a:p>
        </p:txBody>
      </p:sp>
      <p:cxnSp>
        <p:nvCxnSpPr>
          <p:cNvPr id="100" name="Conector angular 99"/>
          <p:cNvCxnSpPr>
            <a:stCxn id="60" idx="4"/>
            <a:endCxn id="101" idx="2"/>
          </p:cNvCxnSpPr>
          <p:nvPr/>
        </p:nvCxnSpPr>
        <p:spPr>
          <a:xfrm rot="16200000" flipH="1">
            <a:off x="7604171" y="2712241"/>
            <a:ext cx="773723" cy="220723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Elipse 100"/>
          <p:cNvSpPr/>
          <p:nvPr/>
        </p:nvSpPr>
        <p:spPr>
          <a:xfrm>
            <a:off x="9094652" y="3800789"/>
            <a:ext cx="2291025" cy="80386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Organización  </a:t>
            </a:r>
            <a:endParaRPr lang="es-MX" dirty="0"/>
          </a:p>
        </p:txBody>
      </p:sp>
      <p:cxnSp>
        <p:nvCxnSpPr>
          <p:cNvPr id="102" name="Conector recto 101"/>
          <p:cNvCxnSpPr>
            <a:stCxn id="101" idx="4"/>
          </p:cNvCxnSpPr>
          <p:nvPr/>
        </p:nvCxnSpPr>
        <p:spPr>
          <a:xfrm flipH="1">
            <a:off x="10230479" y="4604657"/>
            <a:ext cx="9686" cy="251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Conector recto 102"/>
          <p:cNvCxnSpPr/>
          <p:nvPr/>
        </p:nvCxnSpPr>
        <p:spPr>
          <a:xfrm>
            <a:off x="6246015" y="4850842"/>
            <a:ext cx="5591908" cy="71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ector recto de flecha 103"/>
          <p:cNvCxnSpPr/>
          <p:nvPr/>
        </p:nvCxnSpPr>
        <p:spPr>
          <a:xfrm>
            <a:off x="6246015" y="4886800"/>
            <a:ext cx="0" cy="366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ector recto de flecha 104"/>
          <p:cNvCxnSpPr/>
          <p:nvPr/>
        </p:nvCxnSpPr>
        <p:spPr>
          <a:xfrm>
            <a:off x="7465215" y="4860002"/>
            <a:ext cx="0" cy="366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ector recto de flecha 105"/>
          <p:cNvCxnSpPr/>
          <p:nvPr/>
        </p:nvCxnSpPr>
        <p:spPr>
          <a:xfrm>
            <a:off x="8806128" y="4871308"/>
            <a:ext cx="0" cy="366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ector recto de flecha 106"/>
          <p:cNvCxnSpPr/>
          <p:nvPr/>
        </p:nvCxnSpPr>
        <p:spPr>
          <a:xfrm>
            <a:off x="10240165" y="4886800"/>
            <a:ext cx="0" cy="366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ector recto de flecha 107"/>
          <p:cNvCxnSpPr/>
          <p:nvPr/>
        </p:nvCxnSpPr>
        <p:spPr>
          <a:xfrm>
            <a:off x="11837923" y="4922827"/>
            <a:ext cx="0" cy="366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Elipse 108"/>
          <p:cNvSpPr/>
          <p:nvPr/>
        </p:nvSpPr>
        <p:spPr>
          <a:xfrm>
            <a:off x="5755552" y="5289518"/>
            <a:ext cx="1131496" cy="8557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Dirección </a:t>
            </a:r>
            <a:endParaRPr lang="es-MX" dirty="0"/>
          </a:p>
        </p:txBody>
      </p:sp>
      <p:sp>
        <p:nvSpPr>
          <p:cNvPr id="110" name="Elipse 109"/>
          <p:cNvSpPr/>
          <p:nvPr/>
        </p:nvSpPr>
        <p:spPr>
          <a:xfrm>
            <a:off x="8240380" y="5316519"/>
            <a:ext cx="1131496" cy="8557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Planeación </a:t>
            </a:r>
            <a:endParaRPr lang="es-MX" dirty="0"/>
          </a:p>
        </p:txBody>
      </p:sp>
      <p:sp>
        <p:nvSpPr>
          <p:cNvPr id="111" name="Elipse 110"/>
          <p:cNvSpPr/>
          <p:nvPr/>
        </p:nvSpPr>
        <p:spPr>
          <a:xfrm>
            <a:off x="9460946" y="5260466"/>
            <a:ext cx="1692451" cy="8557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Diseño de materiales didácticos </a:t>
            </a:r>
            <a:endParaRPr lang="es-MX" dirty="0"/>
          </a:p>
        </p:txBody>
      </p:sp>
      <p:sp>
        <p:nvSpPr>
          <p:cNvPr id="112" name="Elipse 111"/>
          <p:cNvSpPr/>
          <p:nvPr/>
        </p:nvSpPr>
        <p:spPr>
          <a:xfrm>
            <a:off x="11153398" y="5289518"/>
            <a:ext cx="1131496" cy="8557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mtClean="0"/>
              <a:t>Comunicación </a:t>
            </a:r>
            <a:endParaRPr lang="es-MX"/>
          </a:p>
        </p:txBody>
      </p:sp>
      <p:sp>
        <p:nvSpPr>
          <p:cNvPr id="113" name="Elipse 112"/>
          <p:cNvSpPr/>
          <p:nvPr/>
        </p:nvSpPr>
        <p:spPr>
          <a:xfrm>
            <a:off x="6882255" y="5294201"/>
            <a:ext cx="1131496" cy="8557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Docencia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9370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Plataformas de educación a distancia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3142" y="2556932"/>
            <a:ext cx="10882365" cy="3683094"/>
          </a:xfrm>
        </p:spPr>
        <p:txBody>
          <a:bodyPr/>
          <a:lstStyle/>
          <a:p>
            <a:pPr lvl="0"/>
            <a:r>
              <a:rPr lang="es-ES" dirty="0"/>
              <a:t>Se combinan diferentes herramientas o grupos de herramientas,  </a:t>
            </a:r>
            <a:endParaRPr lang="es-ES" dirty="0" smtClean="0"/>
          </a:p>
          <a:p>
            <a:pPr marL="0" lvl="0" indent="0">
              <a:buNone/>
            </a:pPr>
            <a:r>
              <a:rPr lang="es-ES" dirty="0" smtClean="0"/>
              <a:t>para </a:t>
            </a:r>
            <a:r>
              <a:rPr lang="es-ES" dirty="0"/>
              <a:t>atender con cada una de las funciones específicas para la enseñanza </a:t>
            </a:r>
            <a:endParaRPr lang="es-ES" dirty="0" smtClean="0"/>
          </a:p>
          <a:p>
            <a:pPr marL="0" lvl="0" indent="0">
              <a:buNone/>
            </a:pPr>
            <a:r>
              <a:rPr lang="es-ES" dirty="0" smtClean="0"/>
              <a:t>(</a:t>
            </a:r>
            <a:r>
              <a:rPr lang="es-ES" dirty="0"/>
              <a:t>gestión de materiales, comunicación sincrónica “correo y chat”, </a:t>
            </a:r>
            <a:endParaRPr lang="es-ES" dirty="0" smtClean="0"/>
          </a:p>
          <a:p>
            <a:pPr marL="0" lvl="0" indent="0">
              <a:buNone/>
            </a:pPr>
            <a:r>
              <a:rPr lang="es-ES" dirty="0" smtClean="0"/>
              <a:t>intercambio </a:t>
            </a:r>
            <a:r>
              <a:rPr lang="es-ES" dirty="0"/>
              <a:t>entre los participantes, control y evaluación</a:t>
            </a:r>
            <a:r>
              <a:rPr lang="es-ES" dirty="0" smtClean="0"/>
              <a:t>).</a:t>
            </a:r>
          </a:p>
          <a:p>
            <a:r>
              <a:rPr lang="es-MX" dirty="0" smtClean="0"/>
              <a:t>Moodle, a tutor, </a:t>
            </a:r>
            <a:r>
              <a:rPr lang="es-MX" dirty="0" err="1" smtClean="0"/>
              <a:t>claroline</a:t>
            </a:r>
            <a:r>
              <a:rPr lang="es-MX" dirty="0" smtClean="0"/>
              <a:t>, </a:t>
            </a:r>
            <a:r>
              <a:rPr lang="es-MX" dirty="0" err="1" smtClean="0"/>
              <a:t>blackboard</a:t>
            </a:r>
            <a:r>
              <a:rPr lang="es-MX" dirty="0" smtClean="0"/>
              <a:t>, </a:t>
            </a:r>
            <a:r>
              <a:rPr lang="es-MX" dirty="0" err="1" smtClean="0"/>
              <a:t>educator</a:t>
            </a:r>
            <a:r>
              <a:rPr lang="es-MX" dirty="0"/>
              <a:t>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5541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53143" y="653143"/>
            <a:ext cx="10872316" cy="5556738"/>
          </a:xfrm>
        </p:spPr>
        <p:txBody>
          <a:bodyPr/>
          <a:lstStyle/>
          <a:p>
            <a:pPr marL="0" indent="0">
              <a:buNone/>
            </a:pPr>
            <a:endParaRPr lang="es-MX" dirty="0"/>
          </a:p>
        </p:txBody>
      </p:sp>
      <p:sp>
        <p:nvSpPr>
          <p:cNvPr id="29" name="Elipse 28"/>
          <p:cNvSpPr/>
          <p:nvPr/>
        </p:nvSpPr>
        <p:spPr>
          <a:xfrm>
            <a:off x="3981904" y="521636"/>
            <a:ext cx="3893574" cy="11700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Modelos Institucionales de Educación a Distancia</a:t>
            </a:r>
          </a:p>
        </p:txBody>
      </p:sp>
      <p:cxnSp>
        <p:nvCxnSpPr>
          <p:cNvPr id="30" name="Conector recto 29"/>
          <p:cNvCxnSpPr/>
          <p:nvPr/>
        </p:nvCxnSpPr>
        <p:spPr>
          <a:xfrm>
            <a:off x="5928852" y="1661652"/>
            <a:ext cx="0" cy="4326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30"/>
          <p:cNvCxnSpPr/>
          <p:nvPr/>
        </p:nvCxnSpPr>
        <p:spPr>
          <a:xfrm flipV="1">
            <a:off x="5928691" y="2094271"/>
            <a:ext cx="4994948" cy="98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/>
          <p:cNvCxnSpPr/>
          <p:nvPr/>
        </p:nvCxnSpPr>
        <p:spPr>
          <a:xfrm>
            <a:off x="1484671" y="2104103"/>
            <a:ext cx="45277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Elipse 32"/>
          <p:cNvSpPr/>
          <p:nvPr/>
        </p:nvSpPr>
        <p:spPr>
          <a:xfrm>
            <a:off x="806245" y="2774793"/>
            <a:ext cx="1514168" cy="8947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Modelo de enseñanza publica y a distancia</a:t>
            </a:r>
            <a:endParaRPr lang="es-MX" sz="1200" dirty="0"/>
          </a:p>
        </p:txBody>
      </p:sp>
      <p:sp>
        <p:nvSpPr>
          <p:cNvPr id="34" name="Rectángulo 33"/>
          <p:cNvSpPr/>
          <p:nvPr/>
        </p:nvSpPr>
        <p:spPr>
          <a:xfrm>
            <a:off x="644013" y="3758084"/>
            <a:ext cx="1838632" cy="25827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000" dirty="0"/>
              <a:t>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Responden fundamentalmente a las siguientes características: </a:t>
            </a:r>
            <a:b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Fueron creados generalmente durante o después de la Segunda Guerra Mundial. </a:t>
            </a:r>
            <a:b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Poseen un cuadro de profesores especialistas dedicados a tiempo completo, para el desarrollo de cada curso, según los niveles o disciplinas. </a:t>
            </a:r>
            <a:b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·Considerable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inversión en instalaciones y medios. </a:t>
            </a:r>
            <a:b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·Capacidad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de matrícula para gran cantidad de estudiantes. </a:t>
            </a:r>
            <a:b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·Oferta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educativa a múltiples niveles. </a:t>
            </a:r>
          </a:p>
          <a:p>
            <a:endParaRPr lang="es-MX" dirty="0"/>
          </a:p>
        </p:txBody>
      </p:sp>
      <p:cxnSp>
        <p:nvCxnSpPr>
          <p:cNvPr id="35" name="Conector recto de flecha 34"/>
          <p:cNvCxnSpPr/>
          <p:nvPr/>
        </p:nvCxnSpPr>
        <p:spPr>
          <a:xfrm>
            <a:off x="1484671" y="2104103"/>
            <a:ext cx="9832" cy="6706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de flecha 35"/>
          <p:cNvCxnSpPr>
            <a:stCxn id="33" idx="4"/>
            <a:endCxn id="34" idx="0"/>
          </p:cNvCxnSpPr>
          <p:nvPr/>
        </p:nvCxnSpPr>
        <p:spPr>
          <a:xfrm>
            <a:off x="1563329" y="3669529"/>
            <a:ext cx="0" cy="885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/>
          <p:cNvCxnSpPr/>
          <p:nvPr/>
        </p:nvCxnSpPr>
        <p:spPr>
          <a:xfrm>
            <a:off x="4033320" y="2135697"/>
            <a:ext cx="9833" cy="5506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Elipse 37"/>
          <p:cNvSpPr/>
          <p:nvPr/>
        </p:nvSpPr>
        <p:spPr>
          <a:xfrm>
            <a:off x="3325398" y="2761816"/>
            <a:ext cx="1435510" cy="7001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/>
              <a:t>Modelo de agrupamiento</a:t>
            </a:r>
            <a:r>
              <a:rPr lang="es-MX" dirty="0" smtClean="0"/>
              <a:t>.</a:t>
            </a:r>
            <a:endParaRPr lang="es-MX" dirty="0"/>
          </a:p>
        </p:txBody>
      </p:sp>
      <p:sp>
        <p:nvSpPr>
          <p:cNvPr id="39" name="Rectángulo 38"/>
          <p:cNvSpPr/>
          <p:nvPr/>
        </p:nvSpPr>
        <p:spPr>
          <a:xfrm>
            <a:off x="2595715" y="3537515"/>
            <a:ext cx="2782529" cy="27885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Según Margaret </a:t>
            </a:r>
            <a:r>
              <a:rPr lang="es-MX" sz="900" dirty="0" err="1">
                <a:latin typeface="Arial" panose="020B0604020202020204" pitchFamily="34" charset="0"/>
                <a:cs typeface="Arial" panose="020B0604020202020204" pitchFamily="34" charset="0"/>
              </a:rPr>
              <a:t>Gamlin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este modelo a partir de su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importancia 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con el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uso de medios telemáticos y tecnológicos diversos, ha convulsionado profundamente el sistema educativo del mencionado 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de nueva Zelanda.</a:t>
            </a:r>
          </a:p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Características del modelo. </a:t>
            </a:r>
          </a:p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profesor elabora recursos didácticos que incluyen una amplia descripción de contenidos así como ejercicios, con escasa o nula "conversación didáctica". </a:t>
            </a:r>
          </a:p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Al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menos una vez por semana el profesor conecta con los alumnos de otras escuelas para hacer enseñanza "</a:t>
            </a:r>
            <a:r>
              <a:rPr lang="es-MX" sz="900" dirty="0" err="1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 line". </a:t>
            </a:r>
          </a:p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De vez en cuando se envían al profesor las tareas por fax o E-mail. </a:t>
            </a:r>
          </a:p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La tecnología puede ir desde el fax, la </a:t>
            </a:r>
            <a:r>
              <a:rPr lang="es-MX" sz="900" dirty="0" err="1">
                <a:latin typeface="Arial" panose="020B0604020202020204" pitchFamily="34" charset="0"/>
                <a:cs typeface="Arial" panose="020B0604020202020204" pitchFamily="34" charset="0"/>
              </a:rPr>
              <a:t>audioconferencia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 y la </a:t>
            </a:r>
            <a:r>
              <a:rPr lang="es-MX" sz="900" dirty="0" err="1">
                <a:latin typeface="Arial" panose="020B0604020202020204" pitchFamily="34" charset="0"/>
                <a:cs typeface="Arial" panose="020B0604020202020204" pitchFamily="34" charset="0"/>
              </a:rPr>
              <a:t>audiografía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, hasta el correo electrónico y la </a:t>
            </a:r>
            <a:r>
              <a:rPr lang="es-MX" sz="1000" dirty="0">
                <a:latin typeface="Arial" panose="020B0604020202020204" pitchFamily="34" charset="0"/>
                <a:cs typeface="Arial" panose="020B0604020202020204" pitchFamily="34" charset="0"/>
              </a:rPr>
              <a:t>vídeo conferencia. </a:t>
            </a:r>
          </a:p>
          <a:p>
            <a:endParaRPr lang="es-MX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Conector recto de flecha 39"/>
          <p:cNvCxnSpPr>
            <a:stCxn id="38" idx="4"/>
          </p:cNvCxnSpPr>
          <p:nvPr/>
        </p:nvCxnSpPr>
        <p:spPr>
          <a:xfrm>
            <a:off x="4043153" y="3462003"/>
            <a:ext cx="0" cy="92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lipse 40"/>
          <p:cNvSpPr/>
          <p:nvPr/>
        </p:nvSpPr>
        <p:spPr>
          <a:xfrm>
            <a:off x="5692877" y="2761816"/>
            <a:ext cx="1396181" cy="7001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Modelo Multimedia </a:t>
            </a:r>
          </a:p>
        </p:txBody>
      </p:sp>
      <p:sp>
        <p:nvSpPr>
          <p:cNvPr id="42" name="Rectángulo 41"/>
          <p:cNvSpPr/>
          <p:nvPr/>
        </p:nvSpPr>
        <p:spPr>
          <a:xfrm>
            <a:off x="5476568" y="3535399"/>
            <a:ext cx="2271251" cy="28054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Mediante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una integración de tecnologías dentro de una infraestructura común, permitirá al proveedor acceder, crear y ofrecer servicios educativos multimedia en una gran variedad de formatos y modelos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CARACTERISTICAS :</a:t>
            </a:r>
          </a:p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.Los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diseñadores de cursos pueden acceder a este material electrónicamente y volver a editar o crear materiales didácticos. </a:t>
            </a:r>
          </a:p>
          <a:p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Estos paquetes de aprendizaje se ofrecen de diferentes modos y a través de diferentes medios a estudiantes que aprenden de forma independiente. </a:t>
            </a:r>
          </a:p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El profesor ya no ejerce el papel central y controlador como en el modelo de agrupamiento. </a:t>
            </a:r>
          </a:p>
          <a:p>
            <a:endParaRPr lang="es-MX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Conector recto de flecha 42"/>
          <p:cNvCxnSpPr/>
          <p:nvPr/>
        </p:nvCxnSpPr>
        <p:spPr>
          <a:xfrm flipH="1">
            <a:off x="6381134" y="2113934"/>
            <a:ext cx="9833" cy="6162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de flecha 43"/>
          <p:cNvCxnSpPr>
            <a:stCxn id="41" idx="4"/>
          </p:cNvCxnSpPr>
          <p:nvPr/>
        </p:nvCxnSpPr>
        <p:spPr>
          <a:xfrm flipH="1">
            <a:off x="6390967" y="3462003"/>
            <a:ext cx="1" cy="92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Elipse 44"/>
          <p:cNvSpPr/>
          <p:nvPr/>
        </p:nvSpPr>
        <p:spPr>
          <a:xfrm>
            <a:off x="7747819" y="2605549"/>
            <a:ext cx="2023349" cy="85645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 </a:t>
            </a:r>
            <a:r>
              <a:rPr lang="es-MX" sz="1100" dirty="0"/>
              <a:t>Modelo de Instituciones Privadas de Educación a Distancia</a:t>
            </a:r>
          </a:p>
        </p:txBody>
      </p:sp>
      <p:sp>
        <p:nvSpPr>
          <p:cNvPr id="46" name="Rectángulo 45"/>
          <p:cNvSpPr/>
          <p:nvPr/>
        </p:nvSpPr>
        <p:spPr>
          <a:xfrm>
            <a:off x="7875478" y="3545232"/>
            <a:ext cx="2243851" cy="28103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El modelo de educación a distancia privada tiene sus comienzos en el siglo XIX y actualmente existen numerosos ejemplos en cada uno de los estados de la Unión 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Europea.</a:t>
            </a:r>
          </a:p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 Algunos de los rasgos didácticos que las caracterizan son los siguientes: </a:t>
            </a:r>
          </a:p>
          <a:p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·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Producción de materiales escritos y/o con medios audiovisuales de aprendizaje que envían a su alumnado por correo. </a:t>
            </a:r>
          </a:p>
          <a:p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·Los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estudiantes siguen este material y devuelven a su vez por correo a la institución comentarios, cuestionarios cumplimentados con prácticas o ejercicios y dudar que les puedan surgir en algunas cuestiones. </a:t>
            </a:r>
          </a:p>
          <a:p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enviados </a:t>
            </a:r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por los estudiantes y el proceso se vuelve a repetir. </a:t>
            </a:r>
          </a:p>
          <a:p>
            <a:endParaRPr lang="es-MX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Conector recto de flecha 46"/>
          <p:cNvCxnSpPr>
            <a:endCxn id="45" idx="0"/>
          </p:cNvCxnSpPr>
          <p:nvPr/>
        </p:nvCxnSpPr>
        <p:spPr>
          <a:xfrm>
            <a:off x="8759493" y="2113934"/>
            <a:ext cx="1" cy="491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de flecha 47"/>
          <p:cNvCxnSpPr>
            <a:stCxn id="45" idx="4"/>
          </p:cNvCxnSpPr>
          <p:nvPr/>
        </p:nvCxnSpPr>
        <p:spPr>
          <a:xfrm flipH="1">
            <a:off x="8759493" y="3462003"/>
            <a:ext cx="1" cy="1071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Elipse 48"/>
          <p:cNvSpPr/>
          <p:nvPr/>
        </p:nvSpPr>
        <p:spPr>
          <a:xfrm>
            <a:off x="10075969" y="2533771"/>
            <a:ext cx="1587587" cy="8091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/>
              <a:t>Modelo de Educación a Distancia Universitaria</a:t>
            </a:r>
          </a:p>
        </p:txBody>
      </p:sp>
      <p:sp>
        <p:nvSpPr>
          <p:cNvPr id="50" name="Rectángulo 49"/>
          <p:cNvSpPr/>
          <p:nvPr/>
        </p:nvSpPr>
        <p:spPr>
          <a:xfrm>
            <a:off x="10215716" y="3462003"/>
            <a:ext cx="1447840" cy="2864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Universidades Abiertas cubren este otro </a:t>
            </a:r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modelo.</a:t>
            </a:r>
          </a:p>
          <a:p>
            <a:r>
              <a:rPr lang="es-MX" sz="900" dirty="0">
                <a:latin typeface="Arial" panose="020B0604020202020204" pitchFamily="34" charset="0"/>
                <a:cs typeface="Arial" panose="020B0604020202020204" pitchFamily="34" charset="0"/>
              </a:rPr>
              <a:t> La característica fundamental de este modelo es la especialización de este tipo de universidades para impartir sus materias con arreglo a los planteamientos de la  Educación a Distancia. </a:t>
            </a:r>
          </a:p>
          <a:p>
            <a:r>
              <a:rPr lang="es-MX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s-MX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Conector recto de flecha 50"/>
          <p:cNvCxnSpPr/>
          <p:nvPr/>
        </p:nvCxnSpPr>
        <p:spPr>
          <a:xfrm>
            <a:off x="10923639" y="2104103"/>
            <a:ext cx="0" cy="429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de flecha 51"/>
          <p:cNvCxnSpPr/>
          <p:nvPr/>
        </p:nvCxnSpPr>
        <p:spPr>
          <a:xfrm>
            <a:off x="10923639" y="3342968"/>
            <a:ext cx="0" cy="2113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26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1019" y="949177"/>
            <a:ext cx="6076950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57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ánico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142</TotalTime>
  <Words>781</Words>
  <Application>Microsoft Office PowerPoint</Application>
  <PresentationFormat>Personalizado</PresentationFormat>
  <Paragraphs>89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Orgánico</vt:lpstr>
      <vt:lpstr>                 Universidad Autónoma de Tlaxcala Facultad de Ciencias de la Educación  Licenciatura en Ciencias de la Educación </vt:lpstr>
      <vt:lpstr>Primer Parcial</vt:lpstr>
      <vt:lpstr>Orígenes de la educación a distancia. </vt:lpstr>
      <vt:lpstr>Definiciones </vt:lpstr>
      <vt:lpstr>Principios</vt:lpstr>
      <vt:lpstr>Presentación de PowerPoint</vt:lpstr>
      <vt:lpstr>Plataformas de educación a distancia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Universidad Autónoma de Tlaxcala Facultad de Ciencias de la Educación  Licenciatura en Ciencias de la Educación</dc:title>
  <dc:creator>FIDEL</dc:creator>
  <cp:lastModifiedBy>Usuario</cp:lastModifiedBy>
  <cp:revision>8</cp:revision>
  <dcterms:created xsi:type="dcterms:W3CDTF">2015-09-16T23:37:38Z</dcterms:created>
  <dcterms:modified xsi:type="dcterms:W3CDTF">2015-09-17T19:56:56Z</dcterms:modified>
</cp:coreProperties>
</file>