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2" autoAdjust="0"/>
    <p:restoredTop sz="94660"/>
  </p:normalViewPr>
  <p:slideViewPr>
    <p:cSldViewPr snapToGrid="0">
      <p:cViewPr varScale="1">
        <p:scale>
          <a:sx n="74" d="100"/>
          <a:sy n="74" d="100"/>
        </p:scale>
        <p:origin x="56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11/29/2015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928401" y="659568"/>
            <a:ext cx="8574622" cy="3336700"/>
          </a:xfrm>
        </p:spPr>
        <p:txBody>
          <a:bodyPr>
            <a:normAutofit fontScale="90000"/>
          </a:bodyPr>
          <a:lstStyle/>
          <a:p>
            <a:r>
              <a:rPr lang="es-ES_tradnl" b="1" dirty="0"/>
              <a:t>DPIPE, una estrategia para diseñar y crear aulas virtuales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91525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914401" y="25483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5243358"/>
              </p:ext>
            </p:extLst>
          </p:nvPr>
        </p:nvGraphicFramePr>
        <p:xfrm>
          <a:off x="1548985" y="254833"/>
          <a:ext cx="10643015" cy="56645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r:id="rId3" imgW="7419600" imgH="2818800" progId="MindmanDoc">
                  <p:embed/>
                </p:oleObj>
              </mc:Choice>
              <mc:Fallback>
                <p:oleObj r:id="rId3" imgW="7419600" imgH="2818800" progId="MindmanDoc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8985" y="254833"/>
                        <a:ext cx="10643015" cy="566454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19339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84310" y="0"/>
            <a:ext cx="10707690" cy="6857999"/>
          </a:xfrm>
        </p:spPr>
        <p:txBody>
          <a:bodyPr/>
          <a:lstStyle/>
          <a:p>
            <a:pPr marL="0" indent="0">
              <a:buNone/>
            </a:pPr>
            <a:endParaRPr lang="es-MX" dirty="0"/>
          </a:p>
        </p:txBody>
      </p:sp>
      <p:sp>
        <p:nvSpPr>
          <p:cNvPr id="4" name="Rectángulo 3"/>
          <p:cNvSpPr/>
          <p:nvPr/>
        </p:nvSpPr>
        <p:spPr>
          <a:xfrm>
            <a:off x="4334797" y="209863"/>
            <a:ext cx="5006715" cy="94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Modelo de Diseño de Curso en Línea</a:t>
            </a:r>
            <a:endParaRPr lang="es-MX" dirty="0"/>
          </a:p>
        </p:txBody>
      </p:sp>
      <p:sp>
        <p:nvSpPr>
          <p:cNvPr id="5" name="Rectángulo redondeado 4"/>
          <p:cNvSpPr/>
          <p:nvPr/>
        </p:nvSpPr>
        <p:spPr>
          <a:xfrm>
            <a:off x="1484310" y="2098623"/>
            <a:ext cx="1643494" cy="64457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u="sng" dirty="0">
                <a:solidFill>
                  <a:schemeClr val="tx1"/>
                </a:solidFill>
              </a:rPr>
              <a:t>Diseño</a:t>
            </a:r>
            <a:r>
              <a:rPr lang="es-ES_tradnl" dirty="0"/>
              <a:t> </a:t>
            </a:r>
            <a:endParaRPr lang="es-MX" dirty="0"/>
          </a:p>
        </p:txBody>
      </p:sp>
      <p:sp>
        <p:nvSpPr>
          <p:cNvPr id="6" name="Rectángulo redondeado 5"/>
          <p:cNvSpPr/>
          <p:nvPr/>
        </p:nvSpPr>
        <p:spPr>
          <a:xfrm>
            <a:off x="3485085" y="2098619"/>
            <a:ext cx="1643494" cy="64457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u="sng">
                <a:solidFill>
                  <a:schemeClr val="tx1"/>
                </a:solidFill>
              </a:rPr>
              <a:t>Producción</a:t>
            </a:r>
            <a:endParaRPr lang="es-MX">
              <a:solidFill>
                <a:schemeClr val="tx1"/>
              </a:solidFill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5355558" y="2098619"/>
            <a:ext cx="2138313" cy="64457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u="sng">
                <a:solidFill>
                  <a:schemeClr val="tx1"/>
                </a:solidFill>
              </a:rPr>
              <a:t>Implementación</a:t>
            </a:r>
            <a:endParaRPr lang="es-MX">
              <a:solidFill>
                <a:schemeClr val="tx1"/>
              </a:solidFill>
            </a:endParaRPr>
          </a:p>
        </p:txBody>
      </p:sp>
      <p:sp>
        <p:nvSpPr>
          <p:cNvPr id="8" name="Rectángulo redondeado 7"/>
          <p:cNvSpPr/>
          <p:nvPr/>
        </p:nvSpPr>
        <p:spPr>
          <a:xfrm>
            <a:off x="7720850" y="2098618"/>
            <a:ext cx="2138313" cy="64457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u="sng">
                <a:solidFill>
                  <a:schemeClr val="tx1"/>
                </a:solidFill>
              </a:rPr>
              <a:t>Publicación</a:t>
            </a:r>
            <a:r>
              <a:rPr lang="es-ES_tradnl" b="1">
                <a:solidFill>
                  <a:schemeClr val="tx1"/>
                </a:solidFill>
              </a:rPr>
              <a:t> </a:t>
            </a:r>
            <a:endParaRPr lang="es-MX">
              <a:solidFill>
                <a:schemeClr val="tx1"/>
              </a:solidFill>
            </a:endParaRPr>
          </a:p>
        </p:txBody>
      </p:sp>
      <p:sp>
        <p:nvSpPr>
          <p:cNvPr id="9" name="Rectángulo redondeado 8"/>
          <p:cNvSpPr/>
          <p:nvPr/>
        </p:nvSpPr>
        <p:spPr>
          <a:xfrm>
            <a:off x="9956425" y="2098617"/>
            <a:ext cx="2138313" cy="64457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>
                <a:solidFill>
                  <a:schemeClr val="tx1"/>
                </a:solidFill>
              </a:rPr>
              <a:t> </a:t>
            </a:r>
            <a:r>
              <a:rPr lang="es-ES_tradnl" b="1" u="sng">
                <a:solidFill>
                  <a:schemeClr val="tx1"/>
                </a:solidFill>
              </a:rPr>
              <a:t>Evaluación</a:t>
            </a:r>
            <a:r>
              <a:rPr lang="es-ES_tradnl">
                <a:solidFill>
                  <a:schemeClr val="tx1"/>
                </a:solidFill>
              </a:rPr>
              <a:t> </a:t>
            </a:r>
            <a:endParaRPr lang="es-MX">
              <a:solidFill>
                <a:schemeClr val="tx1"/>
              </a:solidFill>
            </a:endParaRPr>
          </a:p>
        </p:txBody>
      </p:sp>
      <p:cxnSp>
        <p:nvCxnSpPr>
          <p:cNvPr id="11" name="Conector recto de flecha 10"/>
          <p:cNvCxnSpPr>
            <a:stCxn id="5" idx="2"/>
          </p:cNvCxnSpPr>
          <p:nvPr/>
        </p:nvCxnSpPr>
        <p:spPr>
          <a:xfrm flipH="1">
            <a:off x="2302439" y="2743200"/>
            <a:ext cx="3618" cy="3897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Conector recto de flecha 11"/>
          <p:cNvCxnSpPr/>
          <p:nvPr/>
        </p:nvCxnSpPr>
        <p:spPr>
          <a:xfrm flipH="1">
            <a:off x="11025581" y="2783169"/>
            <a:ext cx="3618" cy="3897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Conector recto de flecha 12"/>
          <p:cNvCxnSpPr/>
          <p:nvPr/>
        </p:nvCxnSpPr>
        <p:spPr>
          <a:xfrm flipH="1">
            <a:off x="8790006" y="2783169"/>
            <a:ext cx="17559" cy="1798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Conector recto de flecha 13"/>
          <p:cNvCxnSpPr/>
          <p:nvPr/>
        </p:nvCxnSpPr>
        <p:spPr>
          <a:xfrm>
            <a:off x="6357684" y="2768179"/>
            <a:ext cx="13136" cy="1998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Conector recto de flecha 14"/>
          <p:cNvCxnSpPr/>
          <p:nvPr/>
        </p:nvCxnSpPr>
        <p:spPr>
          <a:xfrm flipH="1">
            <a:off x="4334797" y="2768183"/>
            <a:ext cx="3618" cy="3897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Rectángulo redondeado 15"/>
          <p:cNvSpPr/>
          <p:nvPr/>
        </p:nvSpPr>
        <p:spPr>
          <a:xfrm>
            <a:off x="1396312" y="3176656"/>
            <a:ext cx="1790038" cy="356891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ES_tradnl" sz="1400" dirty="0" smtClean="0"/>
              <a:t>El profesor </a:t>
            </a:r>
            <a:r>
              <a:rPr lang="es-ES_tradnl" sz="1400" dirty="0"/>
              <a:t>apoyado por el diseñador de Instrucción y un diseñador digital (programador de HTML) realizan el diseño instruccional del curso en su estación de trabajo de red.</a:t>
            </a:r>
            <a:endParaRPr lang="es-MX" sz="1400" dirty="0"/>
          </a:p>
        </p:txBody>
      </p:sp>
      <p:sp>
        <p:nvSpPr>
          <p:cNvPr id="17" name="Rectángulo redondeado 16"/>
          <p:cNvSpPr/>
          <p:nvPr/>
        </p:nvSpPr>
        <p:spPr>
          <a:xfrm>
            <a:off x="3215802" y="3157923"/>
            <a:ext cx="2130018" cy="370007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ES_tradnl" sz="1500" dirty="0"/>
              <a:t>se "da forma" a la página o curso, de modo tal que pueda ser interpretada convenientemente por un visualizador Web o sistema LMS, básicamente mediante las páginas o etiquetas correspondientes al lenguaje HTML. </a:t>
            </a:r>
            <a:endParaRPr lang="es-MX" sz="1500" dirty="0"/>
          </a:p>
        </p:txBody>
      </p:sp>
      <p:sp>
        <p:nvSpPr>
          <p:cNvPr id="18" name="Rectángulo redondeado 17"/>
          <p:cNvSpPr/>
          <p:nvPr/>
        </p:nvSpPr>
        <p:spPr>
          <a:xfrm>
            <a:off x="5404366" y="2968052"/>
            <a:ext cx="2188564" cy="388994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ES_tradnl" sz="1400" dirty="0"/>
              <a:t>Momento en el cual se establece el espacio físico donde residirá la página  o curso (Web, LMS, CMS, entre otros), para hacer una primera prueba de funcionamiento en relación con los enlaces (link, hipervínculos e </a:t>
            </a:r>
            <a:r>
              <a:rPr lang="es-ES_tradnl" sz="1400" dirty="0" err="1"/>
              <a:t>hiperimágenes</a:t>
            </a:r>
            <a:r>
              <a:rPr lang="es-ES_tradnl" sz="1400" dirty="0"/>
              <a:t>), multimedios, foros o listas, chat, email, documentos o archivos, entre otros.</a:t>
            </a:r>
            <a:endParaRPr lang="es-MX" sz="1400" dirty="0"/>
          </a:p>
          <a:p>
            <a:pPr algn="ctr"/>
            <a:endParaRPr lang="es-MX" sz="1500" dirty="0"/>
          </a:p>
        </p:txBody>
      </p:sp>
      <p:sp>
        <p:nvSpPr>
          <p:cNvPr id="19" name="Rectángulo redondeado 18"/>
          <p:cNvSpPr/>
          <p:nvPr/>
        </p:nvSpPr>
        <p:spPr>
          <a:xfrm>
            <a:off x="7680928" y="3003029"/>
            <a:ext cx="2130018" cy="406483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ES_tradnl" sz="1400" dirty="0"/>
              <a:t>Se colocan en el </a:t>
            </a:r>
            <a:r>
              <a:rPr lang="es-ES_tradnl" sz="1400" dirty="0" smtClean="0"/>
              <a:t>servidor </a:t>
            </a:r>
            <a:r>
              <a:rPr lang="es-ES_tradnl" sz="1400" dirty="0"/>
              <a:t>[</a:t>
            </a:r>
            <a:r>
              <a:rPr lang="es-ES_tradnl" sz="1400" dirty="0" err="1"/>
              <a:t>Upload</a:t>
            </a:r>
            <a:r>
              <a:rPr lang="es-ES_tradnl" sz="1400" dirty="0"/>
              <a:t>, mediante un programa de FTP], o LMS todas las páginas, materiales, medios, multimedios, entre otros, y se realiza la segunda prueba de funcionamiento de los elementos que componen el sitio o curso, para lo cual se puede pedir la colaboración de otros profesores o estudiantes (prueba piloto).</a:t>
            </a:r>
            <a:endParaRPr lang="es-MX" sz="1400" dirty="0"/>
          </a:p>
        </p:txBody>
      </p:sp>
      <p:sp>
        <p:nvSpPr>
          <p:cNvPr id="20" name="Rectángulo redondeado 19"/>
          <p:cNvSpPr/>
          <p:nvPr/>
        </p:nvSpPr>
        <p:spPr>
          <a:xfrm>
            <a:off x="9876956" y="3157923"/>
            <a:ext cx="2130018" cy="3700077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es-ES_tradnl" sz="1400" dirty="0"/>
              <a:t>En esta etapa se desarrolla el curso y se aplican los diferentes instrumentos diseñados para evaluar el proceso de enseñanza y de aprendizaje. Los estudiantes acceden al curso en línea en el “Entorno Virtual de Enseñanza y de Aprendizaje </a:t>
            </a:r>
            <a:endParaRPr lang="es-MX" sz="1400" dirty="0"/>
          </a:p>
        </p:txBody>
      </p:sp>
    </p:spTree>
    <p:extLst>
      <p:ext uri="{BB962C8B-B14F-4D97-AF65-F5344CB8AC3E}">
        <p14:creationId xmlns:p14="http://schemas.microsoft.com/office/powerpoint/2010/main" val="6359828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16</TotalTime>
  <Words>258</Words>
  <Application>Microsoft Office PowerPoint</Application>
  <PresentationFormat>Panorámica</PresentationFormat>
  <Paragraphs>12</Paragraphs>
  <Slides>3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Arial</vt:lpstr>
      <vt:lpstr>Corbel</vt:lpstr>
      <vt:lpstr>Parallax</vt:lpstr>
      <vt:lpstr>MindmanDoc</vt:lpstr>
      <vt:lpstr>DPIPE, una estrategia para diseñar y crear aulas virtuales 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DPIPE, una estrategia para diseñar y crear aulas virtuales</dc:title>
  <dc:creator>FIDEL</dc:creator>
  <cp:lastModifiedBy>Full name</cp:lastModifiedBy>
  <cp:revision>2</cp:revision>
  <dcterms:created xsi:type="dcterms:W3CDTF">2015-11-12T19:07:02Z</dcterms:created>
  <dcterms:modified xsi:type="dcterms:W3CDTF">2015-11-30T01:52:13Z</dcterms:modified>
</cp:coreProperties>
</file>