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6" r:id="rId1"/>
  </p:sldMasterIdLst>
  <p:sldIdLst>
    <p:sldId id="259" r:id="rId2"/>
    <p:sldId id="266" r:id="rId3"/>
    <p:sldId id="257" r:id="rId4"/>
    <p:sldId id="265" r:id="rId5"/>
    <p:sldId id="260" r:id="rId6"/>
    <p:sldId id="261" r:id="rId7"/>
    <p:sldId id="262" r:id="rId8"/>
    <p:sldId id="263" r:id="rId9"/>
    <p:sldId id="264" r:id="rId10"/>
    <p:sldId id="267" r:id="rId11"/>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51326B0B-EEE1-4D78-90CB-F5C958C149B4}"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1394368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326B0B-EEE1-4D78-90CB-F5C958C149B4}"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2484608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51326B0B-EEE1-4D78-90CB-F5C958C149B4}" type="datetimeFigureOut">
              <a:rPr lang="es-MX" smtClean="0"/>
              <a:t>17/09/2015</a:t>
            </a:fld>
            <a:endParaRPr lang="es-MX"/>
          </a:p>
        </p:txBody>
      </p:sp>
      <p:sp>
        <p:nvSpPr>
          <p:cNvPr id="5" name="Footer Placeholder 4"/>
          <p:cNvSpPr>
            <a:spLocks noGrp="1"/>
          </p:cNvSpPr>
          <p:nvPr>
            <p:ph type="ftr" sz="quarter" idx="11"/>
          </p:nvPr>
        </p:nvSpPr>
        <p:spPr>
          <a:xfrm>
            <a:off x="3776135" y="6422854"/>
            <a:ext cx="4279669" cy="365125"/>
          </a:xfrm>
        </p:spPr>
        <p:txBody>
          <a:bodyPr/>
          <a:lstStyle/>
          <a:p>
            <a:endParaRPr lang="es-MX"/>
          </a:p>
        </p:txBody>
      </p:sp>
      <p:sp>
        <p:nvSpPr>
          <p:cNvPr id="6" name="Slide Number Placeholder 5"/>
          <p:cNvSpPr>
            <a:spLocks noGrp="1"/>
          </p:cNvSpPr>
          <p:nvPr>
            <p:ph type="sldNum" sz="quarter" idx="12"/>
          </p:nvPr>
        </p:nvSpPr>
        <p:spPr>
          <a:xfrm>
            <a:off x="8073048" y="6422854"/>
            <a:ext cx="879759" cy="365125"/>
          </a:xfrm>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3444362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51326B0B-EEE1-4D78-90CB-F5C958C149B4}" type="datetimeFigureOut">
              <a:rPr lang="es-MX" smtClean="0"/>
              <a:t>17/09/2015</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16857968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51326B0B-EEE1-4D78-90CB-F5C958C149B4}" type="datetimeFigureOut">
              <a:rPr lang="es-MX" smtClean="0"/>
              <a:t>17/09/2015</a:t>
            </a:fld>
            <a:endParaRPr lang="es-MX"/>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MX"/>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EF3676C-FA99-4D62-9E20-E6A3E8B65151}" type="slidenum">
              <a:rPr lang="es-MX" smtClean="0"/>
              <a:t>‹Nº›</a:t>
            </a:fld>
            <a:endParaRPr lang="es-MX"/>
          </a:p>
        </p:txBody>
      </p:sp>
    </p:spTree>
    <p:extLst>
      <p:ext uri="{BB962C8B-B14F-4D97-AF65-F5344CB8AC3E}">
        <p14:creationId xmlns:p14="http://schemas.microsoft.com/office/powerpoint/2010/main" val="351260055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51326B0B-EEE1-4D78-90CB-F5C958C149B4}"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489207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51326B0B-EEE1-4D78-90CB-F5C958C149B4}" type="datetimeFigureOut">
              <a:rPr lang="es-MX" smtClean="0"/>
              <a:t>17/09/2015</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3736315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51326B0B-EEE1-4D78-90CB-F5C958C149B4}" type="datetimeFigureOut">
              <a:rPr lang="es-MX" smtClean="0"/>
              <a:t>17/09/2015</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12775698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326B0B-EEE1-4D78-90CB-F5C958C149B4}" type="datetimeFigureOut">
              <a:rPr lang="es-MX" smtClean="0"/>
              <a:t>17/09/2015</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9225565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1326B0B-EEE1-4D78-90CB-F5C958C149B4}"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8420677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1326B0B-EEE1-4D78-90CB-F5C958C149B4}" type="datetimeFigureOut">
              <a:rPr lang="es-MX" smtClean="0"/>
              <a:t>17/09/2015</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3EF3676C-FA99-4D62-9E20-E6A3E8B65151}" type="slidenum">
              <a:rPr lang="es-MX" smtClean="0"/>
              <a:t>‹Nº›</a:t>
            </a:fld>
            <a:endParaRPr lang="es-MX"/>
          </a:p>
        </p:txBody>
      </p:sp>
    </p:spTree>
    <p:extLst>
      <p:ext uri="{BB962C8B-B14F-4D97-AF65-F5344CB8AC3E}">
        <p14:creationId xmlns:p14="http://schemas.microsoft.com/office/powerpoint/2010/main" val="817707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51326B0B-EEE1-4D78-90CB-F5C958C149B4}" type="datetimeFigureOut">
              <a:rPr lang="es-MX" smtClean="0"/>
              <a:t>17/09/2015</a:t>
            </a:fld>
            <a:endParaRPr lang="es-MX"/>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s-MX"/>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3EF3676C-FA99-4D62-9E20-E6A3E8B65151}" type="slidenum">
              <a:rPr lang="es-MX" smtClean="0"/>
              <a:t>‹Nº›</a:t>
            </a:fld>
            <a:endParaRPr lang="es-MX"/>
          </a:p>
        </p:txBody>
      </p:sp>
    </p:spTree>
    <p:extLst>
      <p:ext uri="{BB962C8B-B14F-4D97-AF65-F5344CB8AC3E}">
        <p14:creationId xmlns:p14="http://schemas.microsoft.com/office/powerpoint/2010/main" val="2223376605"/>
      </p:ext>
    </p:extLst>
  </p:cSld>
  <p:clrMap bg1="dk1" tx1="lt1" bg2="dk2" tx2="lt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pPr algn="ctr"/>
            <a:r>
              <a:rPr lang="es-MX" sz="1800" dirty="0">
                <a:solidFill>
                  <a:srgbClr val="FF0000"/>
                </a:solidFill>
                <a:latin typeface="Arial" panose="020B0604020202020204" pitchFamily="34" charset="0"/>
                <a:cs typeface="Arial" panose="020B0604020202020204" pitchFamily="34" charset="0"/>
              </a:rPr>
              <a:t>Universidad autónoma de Tlaxcala</a:t>
            </a:r>
            <a:br>
              <a:rPr lang="es-MX" sz="1800" dirty="0">
                <a:solidFill>
                  <a:srgbClr val="FF0000"/>
                </a:solidFill>
                <a:latin typeface="Arial" panose="020B0604020202020204" pitchFamily="34" charset="0"/>
                <a:cs typeface="Arial" panose="020B0604020202020204" pitchFamily="34" charset="0"/>
              </a:rPr>
            </a:br>
            <a:r>
              <a:rPr lang="es-MX" sz="1800" dirty="0" smtClean="0">
                <a:solidFill>
                  <a:srgbClr val="FF0000"/>
                </a:solidFill>
                <a:latin typeface="Arial" panose="020B0604020202020204" pitchFamily="34" charset="0"/>
                <a:cs typeface="Arial" panose="020B0604020202020204" pitchFamily="34" charset="0"/>
              </a:rPr>
              <a:t>      Facultad </a:t>
            </a:r>
            <a:r>
              <a:rPr lang="es-MX" sz="1800" dirty="0">
                <a:solidFill>
                  <a:srgbClr val="FF0000"/>
                </a:solidFill>
                <a:latin typeface="Arial" panose="020B0604020202020204" pitchFamily="34" charset="0"/>
                <a:cs typeface="Arial" panose="020B0604020202020204" pitchFamily="34" charset="0"/>
              </a:rPr>
              <a:t>de ciencias de la educación</a:t>
            </a:r>
            <a:br>
              <a:rPr lang="es-MX" sz="1800" dirty="0">
                <a:solidFill>
                  <a:srgbClr val="FF0000"/>
                </a:solidFill>
                <a:latin typeface="Arial" panose="020B0604020202020204" pitchFamily="34" charset="0"/>
                <a:cs typeface="Arial" panose="020B0604020202020204" pitchFamily="34" charset="0"/>
              </a:rPr>
            </a:br>
            <a:r>
              <a:rPr lang="es-MX" sz="1800" dirty="0" smtClean="0">
                <a:solidFill>
                  <a:srgbClr val="FF0000"/>
                </a:solidFill>
                <a:latin typeface="Arial" panose="020B0604020202020204" pitchFamily="34" charset="0"/>
                <a:cs typeface="Arial" panose="020B0604020202020204" pitchFamily="34" charset="0"/>
              </a:rPr>
              <a:t>              Licenciatura </a:t>
            </a:r>
            <a:r>
              <a:rPr lang="es-MX" sz="1800" dirty="0">
                <a:solidFill>
                  <a:srgbClr val="FF0000"/>
                </a:solidFill>
                <a:latin typeface="Arial" panose="020B0604020202020204" pitchFamily="34" charset="0"/>
                <a:cs typeface="Arial" panose="020B0604020202020204" pitchFamily="34" charset="0"/>
              </a:rPr>
              <a:t>en ciencias de la educación</a:t>
            </a:r>
            <a:br>
              <a:rPr lang="es-MX" sz="1800" dirty="0">
                <a:solidFill>
                  <a:srgbClr val="FF0000"/>
                </a:solidFill>
                <a:latin typeface="Arial" panose="020B0604020202020204" pitchFamily="34" charset="0"/>
                <a:cs typeface="Arial" panose="020B0604020202020204" pitchFamily="34" charset="0"/>
              </a:rPr>
            </a:br>
            <a:endParaRPr lang="es-MX" sz="1800" dirty="0">
              <a:solidFill>
                <a:srgbClr val="FF0000"/>
              </a:solidFill>
              <a:latin typeface="Arial" panose="020B0604020202020204" pitchFamily="34" charset="0"/>
              <a:cs typeface="Arial" panose="020B0604020202020204" pitchFamily="34" charset="0"/>
            </a:endParaRPr>
          </a:p>
        </p:txBody>
      </p:sp>
      <p:sp>
        <p:nvSpPr>
          <p:cNvPr id="3" name="Marcador de contenido 2"/>
          <p:cNvSpPr>
            <a:spLocks noGrp="1"/>
          </p:cNvSpPr>
          <p:nvPr>
            <p:ph idx="1"/>
          </p:nvPr>
        </p:nvSpPr>
        <p:spPr/>
        <p:txBody>
          <a:bodyPr>
            <a:normAutofit fontScale="25000" lnSpcReduction="20000"/>
          </a:bodyPr>
          <a:lstStyle/>
          <a:p>
            <a:pPr algn="ctr">
              <a:lnSpc>
                <a:spcPct val="107000"/>
              </a:lnSpc>
              <a:spcAft>
                <a:spcPts val="800"/>
              </a:spcAft>
            </a:pP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Nombre de la alumna:</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000000"/>
                </a:solidFill>
                <a:latin typeface="Arial" panose="020B0604020202020204" pitchFamily="34" charset="0"/>
                <a:ea typeface="Calibri" panose="020F0502020204030204" pitchFamily="34" charset="0"/>
                <a:cs typeface="Arial" panose="020B0604020202020204" pitchFamily="34" charset="0"/>
              </a:rPr>
              <a:t>Maria Eli Saldaña </a:t>
            </a:r>
            <a:r>
              <a:rPr lang="es-MX" sz="72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Carrillo</a:t>
            </a: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 </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Nombre de la materia:</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000000"/>
                </a:solidFill>
                <a:latin typeface="Arial" panose="020B0604020202020204" pitchFamily="34" charset="0"/>
                <a:ea typeface="Calibri" panose="020F0502020204030204" pitchFamily="34" charset="0"/>
                <a:cs typeface="Arial" panose="020B0604020202020204" pitchFamily="34" charset="0"/>
              </a:rPr>
              <a:t>Educación a </a:t>
            </a:r>
            <a:r>
              <a:rPr lang="es-MX" sz="72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distancia</a:t>
            </a: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 </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Nombre del profesor:</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000000"/>
                </a:solidFill>
                <a:latin typeface="Arial" panose="020B0604020202020204" pitchFamily="34" charset="0"/>
                <a:ea typeface="Calibri" panose="020F0502020204030204" pitchFamily="34" charset="0"/>
                <a:cs typeface="Arial" panose="020B0604020202020204" pitchFamily="34" charset="0"/>
              </a:rPr>
              <a:t>José Luis Villegas </a:t>
            </a:r>
            <a:r>
              <a:rPr lang="es-MX" sz="72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Valle</a:t>
            </a: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 </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Semestre:</a:t>
            </a:r>
            <a:endParaRPr lang="es-MX" sz="7200" dirty="0">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a:solidFill>
                  <a:srgbClr val="000000"/>
                </a:solidFill>
                <a:latin typeface="Arial" panose="020B0604020202020204" pitchFamily="34" charset="0"/>
                <a:ea typeface="Calibri" panose="020F0502020204030204" pitchFamily="34" charset="0"/>
                <a:cs typeface="Arial" panose="020B0604020202020204" pitchFamily="34" charset="0"/>
              </a:rPr>
              <a:t>Quinto </a:t>
            </a:r>
            <a:r>
              <a:rPr lang="es-MX" sz="7200" b="1" dirty="0" smtClean="0">
                <a:solidFill>
                  <a:srgbClr val="000000"/>
                </a:solidFill>
                <a:latin typeface="Arial" panose="020B0604020202020204" pitchFamily="34" charset="0"/>
                <a:ea typeface="Calibri" panose="020F0502020204030204" pitchFamily="34" charset="0"/>
                <a:cs typeface="Arial" panose="020B0604020202020204" pitchFamily="34" charset="0"/>
              </a:rPr>
              <a:t>semestre</a:t>
            </a:r>
            <a:r>
              <a:rPr lang="es-MX" sz="7200" b="1" dirty="0">
                <a:solidFill>
                  <a:srgbClr val="FF0000"/>
                </a:solidFill>
                <a:latin typeface="Arial" panose="020B0604020202020204" pitchFamily="34" charset="0"/>
                <a:ea typeface="Calibri" panose="020F0502020204030204" pitchFamily="34" charset="0"/>
                <a:cs typeface="Arial" panose="020B0604020202020204" pitchFamily="34" charset="0"/>
              </a:rPr>
              <a:t> </a:t>
            </a:r>
            <a:endParaRPr lang="es-MX" sz="7200" b="1" dirty="0" smtClean="0">
              <a:solidFill>
                <a:srgbClr val="FF0000"/>
              </a:solidFill>
              <a:latin typeface="Arial" panose="020B0604020202020204" pitchFamily="34" charset="0"/>
              <a:ea typeface="Calibri" panose="020F0502020204030204" pitchFamily="34" charset="0"/>
              <a:cs typeface="Arial" panose="020B0604020202020204" pitchFamily="34" charset="0"/>
            </a:endParaRPr>
          </a:p>
          <a:p>
            <a:pPr algn="ctr">
              <a:lnSpc>
                <a:spcPct val="107000"/>
              </a:lnSpc>
              <a:spcAft>
                <a:spcPts val="800"/>
              </a:spcAft>
            </a:pPr>
            <a:r>
              <a:rPr lang="es-MX" sz="7200" b="1" dirty="0" smtClean="0">
                <a:solidFill>
                  <a:srgbClr val="FF0000"/>
                </a:solidFill>
                <a:latin typeface="Arial" panose="020B0604020202020204" pitchFamily="34" charset="0"/>
                <a:ea typeface="Calibri" panose="020F0502020204030204" pitchFamily="34" charset="0"/>
                <a:cs typeface="Arial" panose="020B0604020202020204" pitchFamily="34" charset="0"/>
              </a:rPr>
              <a:t>“Ponencia del parcial”</a:t>
            </a:r>
          </a:p>
          <a:p>
            <a:pPr algn="ctr">
              <a:lnSpc>
                <a:spcPct val="107000"/>
              </a:lnSpc>
              <a:spcAft>
                <a:spcPts val="800"/>
              </a:spcAft>
            </a:pPr>
            <a:r>
              <a:rPr lang="es-MX" sz="7200" b="1" smtClean="0">
                <a:solidFill>
                  <a:srgbClr val="FF0000"/>
                </a:solidFill>
                <a:latin typeface="Arial" panose="020B0604020202020204" pitchFamily="34" charset="0"/>
                <a:ea typeface="Calibri" panose="020F0502020204030204" pitchFamily="34" charset="0"/>
                <a:cs typeface="Arial" panose="020B0604020202020204" pitchFamily="34" charset="0"/>
              </a:rPr>
              <a:t>Evaluación </a:t>
            </a:r>
            <a:endParaRPr lang="es-MX" sz="7200" dirty="0">
              <a:latin typeface="Arial" panose="020B0604020202020204" pitchFamily="34" charset="0"/>
              <a:ea typeface="Calibri" panose="020F0502020204030204" pitchFamily="34" charset="0"/>
              <a:cs typeface="Arial" panose="020B0604020202020204" pitchFamily="34" charset="0"/>
            </a:endParaRPr>
          </a:p>
          <a:p>
            <a:pPr marL="0" indent="0" algn="ctr">
              <a:lnSpc>
                <a:spcPct val="107000"/>
              </a:lnSpc>
              <a:spcAft>
                <a:spcPts val="800"/>
              </a:spcAft>
              <a:buNone/>
            </a:pPr>
            <a:endParaRPr lang="es-MX" sz="7200" dirty="0">
              <a:latin typeface="Arial" panose="020B0604020202020204" pitchFamily="34" charset="0"/>
              <a:ea typeface="Calibri" panose="020F0502020204030204" pitchFamily="34" charset="0"/>
              <a:cs typeface="Arial" panose="020B0604020202020204" pitchFamily="34" charset="0"/>
            </a:endParaRPr>
          </a:p>
          <a:p>
            <a:endParaRPr lang="es-MX" dirty="0"/>
          </a:p>
        </p:txBody>
      </p:sp>
      <p:pic>
        <p:nvPicPr>
          <p:cNvPr id="4" name="2 Imagen" descr="gh.jpg"/>
          <p:cNvPicPr/>
          <p:nvPr/>
        </p:nvPicPr>
        <p:blipFill>
          <a:blip r:embed="rId2" cstate="print">
            <a:lum/>
          </a:blip>
          <a:stretch>
            <a:fillRect/>
          </a:stretch>
        </p:blipFill>
        <p:spPr>
          <a:xfrm>
            <a:off x="3131981" y="482466"/>
            <a:ext cx="647700" cy="844550"/>
          </a:xfrm>
          <a:prstGeom prst="rect">
            <a:avLst/>
          </a:prstGeom>
        </p:spPr>
      </p:pic>
      <p:pic>
        <p:nvPicPr>
          <p:cNvPr id="5" name="Imagen 4" descr="http://images.cdn.impresa.pt/exameinformatica/2014-04-24-dia-mundial-da-internet-segura_g.jpg/original"/>
          <p:cNvPicPr/>
          <p:nvPr/>
        </p:nvPicPr>
        <p:blipFill>
          <a:blip r:embed="rId3">
            <a:extLst>
              <a:ext uri="{28A0092B-C50C-407E-A947-70E740481C1C}">
                <a14:useLocalDpi xmlns:a14="http://schemas.microsoft.com/office/drawing/2010/main" val="0"/>
              </a:ext>
            </a:extLst>
          </a:blip>
          <a:srcRect/>
          <a:stretch>
            <a:fillRect/>
          </a:stretch>
        </p:blipFill>
        <p:spPr bwMode="auto">
          <a:xfrm>
            <a:off x="1647986" y="2440277"/>
            <a:ext cx="2859620" cy="3355215"/>
          </a:xfrm>
          <a:prstGeom prst="rect">
            <a:avLst/>
          </a:prstGeom>
          <a:noFill/>
          <a:ln>
            <a:noFill/>
          </a:ln>
        </p:spPr>
      </p:pic>
      <p:pic>
        <p:nvPicPr>
          <p:cNvPr id="6" name="Imagen 5" descr="http://dione.cuaed.unam.mx/nramirez/boletin2008/boletinesanteriores/boletinsuayed25/variosimagenes/videoconferencia.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40167" y="2440277"/>
            <a:ext cx="3102333" cy="3587036"/>
          </a:xfrm>
          <a:prstGeom prst="rect">
            <a:avLst/>
          </a:prstGeom>
          <a:noFill/>
          <a:ln>
            <a:noFill/>
          </a:ln>
        </p:spPr>
      </p:pic>
    </p:spTree>
    <p:extLst>
      <p:ext uri="{BB962C8B-B14F-4D97-AF65-F5344CB8AC3E}">
        <p14:creationId xmlns:p14="http://schemas.microsoft.com/office/powerpoint/2010/main" val="2011626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Conclusión </a:t>
            </a:r>
            <a:br>
              <a:rPr lang="es-MX" dirty="0" smtClean="0"/>
            </a:br>
            <a:endParaRPr lang="es-MX" dirty="0"/>
          </a:p>
        </p:txBody>
      </p:sp>
      <p:sp>
        <p:nvSpPr>
          <p:cNvPr id="3" name="Marcador de contenido 2"/>
          <p:cNvSpPr>
            <a:spLocks noGrp="1"/>
          </p:cNvSpPr>
          <p:nvPr>
            <p:ph idx="1"/>
          </p:nvPr>
        </p:nvSpPr>
        <p:spPr/>
        <p:txBody>
          <a:bodyPr/>
          <a:lstStyle/>
          <a:p>
            <a:pPr lvl="0" algn="just"/>
            <a:r>
              <a:rPr lang="es-MX" dirty="0" smtClean="0"/>
              <a:t>Como conclusión es que los temas que nos proporciono el docente son muy interesantes  sobre la educación a distancia  desde sus antecedentes y su historia  sus componentes, plataformas que se usan para  la educación a distancia  y su </a:t>
            </a:r>
            <a:r>
              <a:rPr lang="es-MX" dirty="0"/>
              <a:t>característica general </a:t>
            </a:r>
            <a:r>
              <a:rPr lang="es-MX" dirty="0" smtClean="0"/>
              <a:t>es </a:t>
            </a:r>
            <a:r>
              <a:rPr lang="es-MX" dirty="0"/>
              <a:t>que se basa en la comunicación no directa y puede ser presentado de medios distintos </a:t>
            </a:r>
            <a:r>
              <a:rPr lang="es-MX" dirty="0"/>
              <a:t> </a:t>
            </a:r>
            <a:r>
              <a:rPr lang="es-MX" dirty="0" smtClean="0"/>
              <a:t>como desde la correspondencia, imprenta, correo, computadora, grabadora, redes sociales, es por eso  que la educación a distancia usa las tecnología s.</a:t>
            </a:r>
          </a:p>
          <a:p>
            <a:pPr lvl="0" algn="just"/>
            <a:r>
              <a:rPr lang="es-MX" dirty="0" smtClean="0"/>
              <a:t>La educación a distancia es la separación del profesor y el alumnos   y los contenidos  pueden ser  enviados por plataformas o por  correos. </a:t>
            </a:r>
          </a:p>
          <a:p>
            <a:pPr lvl="0" algn="just"/>
            <a:endParaRPr lang="es-MX" dirty="0" smtClean="0"/>
          </a:p>
          <a:p>
            <a:pPr lvl="0" algn="just"/>
            <a:endParaRPr lang="es-MX" dirty="0"/>
          </a:p>
          <a:p>
            <a:endParaRPr lang="es-MX" dirty="0"/>
          </a:p>
        </p:txBody>
      </p:sp>
      <p:pic>
        <p:nvPicPr>
          <p:cNvPr id="4" name="Imagen 3" descr="http://telecomunicacionesjrm.es/sites/default/files/communications.png"/>
          <p:cNvPicPr/>
          <p:nvPr/>
        </p:nvPicPr>
        <p:blipFill>
          <a:blip r:embed="rId2">
            <a:extLst>
              <a:ext uri="{28A0092B-C50C-407E-A947-70E740481C1C}">
                <a14:useLocalDpi xmlns:a14="http://schemas.microsoft.com/office/drawing/2010/main" val="0"/>
              </a:ext>
            </a:extLst>
          </a:blip>
          <a:srcRect/>
          <a:stretch>
            <a:fillRect/>
          </a:stretch>
        </p:blipFill>
        <p:spPr bwMode="auto">
          <a:xfrm>
            <a:off x="8474883" y="5197045"/>
            <a:ext cx="1638300" cy="1461770"/>
          </a:xfrm>
          <a:prstGeom prst="rect">
            <a:avLst/>
          </a:prstGeom>
          <a:noFill/>
          <a:ln>
            <a:noFill/>
          </a:ln>
        </p:spPr>
      </p:pic>
      <p:pic>
        <p:nvPicPr>
          <p:cNvPr id="5" name="Imagen 4" descr="http://4.bp.blogspot.com/_60X9J3rrQXU/Sd2NX3P5S4I/AAAAAAAAAFA/QfMAbXOX7DM/s320/television-1.jpg"/>
          <p:cNvPicPr/>
          <p:nvPr/>
        </p:nvPicPr>
        <p:blipFill>
          <a:blip r:embed="rId3">
            <a:extLst>
              <a:ext uri="{28A0092B-C50C-407E-A947-70E740481C1C}">
                <a14:useLocalDpi xmlns:a14="http://schemas.microsoft.com/office/drawing/2010/main" val="0"/>
              </a:ext>
            </a:extLst>
          </a:blip>
          <a:srcRect/>
          <a:stretch>
            <a:fillRect/>
          </a:stretch>
        </p:blipFill>
        <p:spPr bwMode="auto">
          <a:xfrm>
            <a:off x="3225486" y="5362038"/>
            <a:ext cx="3226830" cy="1360733"/>
          </a:xfrm>
          <a:prstGeom prst="rect">
            <a:avLst/>
          </a:prstGeom>
          <a:noFill/>
          <a:ln>
            <a:noFill/>
          </a:ln>
        </p:spPr>
      </p:pic>
      <p:pic>
        <p:nvPicPr>
          <p:cNvPr id="6" name="Imagen 5" descr="http://1.bp.blogspot.com/-52FHH8kju2I/UOlE2c514cI/AAAAAAAABPI/hdSgL4XH9TA/s1600/Mengenal+Email+Web+POP3++Kelebihan+&amp;+Kekurangan.png"/>
          <p:cNvPicPr/>
          <p:nvPr/>
        </p:nvPicPr>
        <p:blipFill>
          <a:blip r:embed="rId4">
            <a:extLst>
              <a:ext uri="{28A0092B-C50C-407E-A947-70E740481C1C}">
                <a14:useLocalDpi xmlns:a14="http://schemas.microsoft.com/office/drawing/2010/main" val="0"/>
              </a:ext>
            </a:extLst>
          </a:blip>
          <a:srcRect/>
          <a:stretch>
            <a:fillRect/>
          </a:stretch>
        </p:blipFill>
        <p:spPr bwMode="auto">
          <a:xfrm>
            <a:off x="8376500" y="316561"/>
            <a:ext cx="2419350" cy="1443990"/>
          </a:xfrm>
          <a:prstGeom prst="rect">
            <a:avLst/>
          </a:prstGeom>
          <a:noFill/>
          <a:ln>
            <a:noFill/>
          </a:ln>
        </p:spPr>
      </p:pic>
      <p:pic>
        <p:nvPicPr>
          <p:cNvPr id="7" name="Imagen 6" descr="http://image.slidesharecdn.com/elaeducacinadistancia-garciaaretio-090318135240-phpapp01/95/educacion-a-distancia-10-728.jpg?cb=123738443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89109" y="345136"/>
            <a:ext cx="1930400" cy="1447800"/>
          </a:xfrm>
          <a:prstGeom prst="rect">
            <a:avLst/>
          </a:prstGeom>
          <a:noFill/>
          <a:ln>
            <a:noFill/>
          </a:ln>
        </p:spPr>
      </p:pic>
    </p:spTree>
    <p:extLst>
      <p:ext uri="{BB962C8B-B14F-4D97-AF65-F5344CB8AC3E}">
        <p14:creationId xmlns:p14="http://schemas.microsoft.com/office/powerpoint/2010/main" val="26819933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es-MX" dirty="0" smtClean="0"/>
              <a:t>Introducción </a:t>
            </a:r>
            <a:endParaRPr lang="es-MX" dirty="0"/>
          </a:p>
        </p:txBody>
      </p:sp>
      <p:sp>
        <p:nvSpPr>
          <p:cNvPr id="3" name="Marcador de contenido 2"/>
          <p:cNvSpPr>
            <a:spLocks noGrp="1"/>
          </p:cNvSpPr>
          <p:nvPr>
            <p:ph idx="1"/>
          </p:nvPr>
        </p:nvSpPr>
        <p:spPr/>
        <p:txBody>
          <a:bodyPr>
            <a:normAutofit/>
          </a:bodyPr>
          <a:lstStyle/>
          <a:p>
            <a:pPr algn="just"/>
            <a:r>
              <a:rPr lang="es-MX" dirty="0" smtClean="0"/>
              <a:t>En este trabajo se presentara los aprendizajes adquiridos durante este parcial y trabajos realizados  durante el parcial  de la materia de educación a distancia  puesto que la educación a distancia surge de las  necesidades de personas que no tienen el suficiente tiempo para  asistir a la institución y aprender y muchos de ellos quieren de un estudio y tener una carrera. </a:t>
            </a:r>
          </a:p>
          <a:p>
            <a:pPr algn="just"/>
            <a:r>
              <a:rPr lang="es-MX" dirty="0" smtClean="0"/>
              <a:t>La educación a distancia  es una estrategia </a:t>
            </a:r>
            <a:r>
              <a:rPr lang="es-MX" dirty="0"/>
              <a:t>de </a:t>
            </a:r>
            <a:r>
              <a:rPr lang="es-MX" dirty="0" smtClean="0"/>
              <a:t>aprendizaje-enseñanza actualizada  </a:t>
            </a:r>
            <a:r>
              <a:rPr lang="es-MX" dirty="0"/>
              <a:t>que se basa en la tecnología y del internet y no importa la edad, lugar, ocupación y sin limitaciones tiempo en el cual que se transfieren informaciones y mensaje y su comunicación puede ser no directa porque no hay interacción entre Docente- Dicente por distintos medios como lo puede ser  la televisión y el radio y en cual el estudiante tiene un estudio individual que el realiza mismo donde se ve  los conocimientos, habilidades y actitudes que él tiene por aprender a distancia.</a:t>
            </a:r>
          </a:p>
          <a:p>
            <a:pPr algn="just"/>
            <a:endParaRPr lang="es-MX" dirty="0"/>
          </a:p>
        </p:txBody>
      </p:sp>
      <p:pic>
        <p:nvPicPr>
          <p:cNvPr id="4" name="Imagen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38445" y="142088"/>
            <a:ext cx="2390581" cy="1792936"/>
          </a:xfrm>
          <a:prstGeom prst="rect">
            <a:avLst/>
          </a:prstGeom>
        </p:spPr>
      </p:pic>
      <p:pic>
        <p:nvPicPr>
          <p:cNvPr id="5" name="Imagen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0" y="0"/>
            <a:ext cx="2494208" cy="1870656"/>
          </a:xfrm>
          <a:prstGeom prst="rect">
            <a:avLst/>
          </a:prstGeom>
        </p:spPr>
      </p:pic>
    </p:spTree>
    <p:extLst>
      <p:ext uri="{BB962C8B-B14F-4D97-AF65-F5344CB8AC3E}">
        <p14:creationId xmlns:p14="http://schemas.microsoft.com/office/powerpoint/2010/main" val="1632182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2919" y="284176"/>
            <a:ext cx="9784080" cy="1184016"/>
          </a:xfrm>
        </p:spPr>
        <p:txBody>
          <a:bodyPr/>
          <a:lstStyle/>
          <a:p>
            <a:pPr algn="ctr"/>
            <a:r>
              <a:rPr lang="es-MX" dirty="0" smtClean="0"/>
              <a:t>desarrollo</a:t>
            </a:r>
            <a:br>
              <a:rPr lang="es-MX" dirty="0" smtClean="0"/>
            </a:br>
            <a:r>
              <a:rPr lang="es-MX" dirty="0" smtClean="0"/>
              <a:t>Sesión </a:t>
            </a:r>
            <a:r>
              <a:rPr lang="es-MX" dirty="0" smtClean="0"/>
              <a:t>1 </a:t>
            </a:r>
            <a:endParaRPr lang="es-MX" dirty="0"/>
          </a:p>
        </p:txBody>
      </p:sp>
      <p:sp>
        <p:nvSpPr>
          <p:cNvPr id="3" name="Marcador de contenido 2"/>
          <p:cNvSpPr>
            <a:spLocks noGrp="1"/>
          </p:cNvSpPr>
          <p:nvPr>
            <p:ph idx="1"/>
          </p:nvPr>
        </p:nvSpPr>
        <p:spPr/>
        <p:txBody>
          <a:bodyPr/>
          <a:lstStyle/>
          <a:p>
            <a:r>
              <a:rPr lang="es-MX" dirty="0" smtClean="0"/>
              <a:t>El video del ciego me hizo mucho reflexionar que debemos iluminar el camino de otras personas pero haciendo el bien dejando el egoísmo,  resentimiento, la critica no dejemos nuestro camino y el camino de las personas en la oscuridad .</a:t>
            </a:r>
          </a:p>
          <a:p>
            <a:r>
              <a:rPr lang="es-MX" dirty="0" smtClean="0"/>
              <a:t>En los antecedente de la educación a distancia: </a:t>
            </a:r>
            <a:r>
              <a:rPr lang="es-MX" altLang="es-MX" sz="2400" dirty="0" smtClean="0">
                <a:latin typeface="Mirarae BT" pitchFamily="18" charset="0"/>
              </a:rPr>
              <a:t>La </a:t>
            </a:r>
            <a:r>
              <a:rPr lang="es-MX" altLang="es-MX" sz="2400" dirty="0">
                <a:latin typeface="Mirarae BT" pitchFamily="18" charset="0"/>
              </a:rPr>
              <a:t>Educación a Distancia busca proporcionar una educación efectiva a personas de cualquier edad, nivel social, nacionalidad, género, etc. La Educación a Distancia surge en base a la necesidad de adquirir conocimientos de las personas que no tienen la capacidad de tener la educación en el lugar donde residen.</a:t>
            </a:r>
            <a:r>
              <a:rPr lang="es-MX" altLang="es-MX" sz="3600" dirty="0"/>
              <a:t> </a:t>
            </a:r>
            <a:endParaRPr lang="en-US" altLang="es-MX" sz="3600" dirty="0"/>
          </a:p>
          <a:p>
            <a:endParaRPr lang="es-MX" dirty="0" smtClean="0"/>
          </a:p>
          <a:p>
            <a:endParaRPr lang="es-MX" dirty="0"/>
          </a:p>
        </p:txBody>
      </p:sp>
      <p:pic>
        <p:nvPicPr>
          <p:cNvPr id="4" name="Imagen 3" descr="http://image.slidesharecdn.com/elaeducacinadistancia-garciaaretio-090318135240-phpapp01/95/educacion-a-distancia-10-728.jpg?cb=123738443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3352" y="5023297"/>
            <a:ext cx="3356378" cy="1447800"/>
          </a:xfrm>
          <a:prstGeom prst="rect">
            <a:avLst/>
          </a:prstGeom>
          <a:noFill/>
          <a:ln>
            <a:noFill/>
          </a:ln>
        </p:spPr>
      </p:pic>
      <p:pic>
        <p:nvPicPr>
          <p:cNvPr id="5" name="Imagen 4" descr="https://cuadernosdelprofesor.files.wordpress.com/2015/04/modulo-1-03.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1727" y="5023297"/>
            <a:ext cx="2991062" cy="1447800"/>
          </a:xfrm>
          <a:prstGeom prst="rect">
            <a:avLst/>
          </a:prstGeom>
          <a:noFill/>
          <a:ln>
            <a:noFill/>
          </a:ln>
        </p:spPr>
      </p:pic>
    </p:spTree>
    <p:extLst>
      <p:ext uri="{BB962C8B-B14F-4D97-AF65-F5344CB8AC3E}">
        <p14:creationId xmlns:p14="http://schemas.microsoft.com/office/powerpoint/2010/main" val="3732469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HISTORIA DE EDUCACIÓN A DISTANCIA </a:t>
            </a:r>
            <a:endParaRPr lang="es-MX" dirty="0"/>
          </a:p>
        </p:txBody>
      </p:sp>
      <p:sp>
        <p:nvSpPr>
          <p:cNvPr id="3" name="Marcador de contenido 2"/>
          <p:cNvSpPr>
            <a:spLocks noGrp="1"/>
          </p:cNvSpPr>
          <p:nvPr>
            <p:ph idx="1"/>
          </p:nvPr>
        </p:nvSpPr>
        <p:spPr/>
        <p:txBody>
          <a:bodyPr/>
          <a:lstStyle/>
          <a:p>
            <a:pPr algn="just"/>
            <a:r>
              <a:rPr lang="es-MX" dirty="0"/>
              <a:t>La enseñanza a distancia ha evolucionado a través de tres grandes etapas que podemos denominar de la siguiente manera: correspondencia, telecomunicación y </a:t>
            </a:r>
            <a:r>
              <a:rPr lang="es-MX" dirty="0" smtClean="0"/>
              <a:t>telemática. Estas </a:t>
            </a:r>
            <a:r>
              <a:rPr lang="es-MX" dirty="0"/>
              <a:t>grandes fases generacionales, son analizadas en el artículo diferenciando por continentes y países, desde mediados del siglo XIX, hasta nuestra </a:t>
            </a:r>
            <a:r>
              <a:rPr lang="es-MX" dirty="0" smtClean="0"/>
              <a:t>época. </a:t>
            </a:r>
            <a:r>
              <a:rPr lang="es-MX" dirty="0"/>
              <a:t>Factores que determinan el nacimiento de la educación a distancias son</a:t>
            </a:r>
            <a:r>
              <a:rPr lang="es-MX" dirty="0" smtClean="0"/>
              <a:t>: Aparición de la escritura, correspondencia, invención de la imprenta , teorías filosóficas, teorías de enseñanza.</a:t>
            </a:r>
            <a:endParaRPr lang="es-MX" dirty="0"/>
          </a:p>
          <a:p>
            <a:pPr algn="just"/>
            <a:endParaRPr lang="es-MX" dirty="0"/>
          </a:p>
          <a:p>
            <a:pPr algn="just"/>
            <a:endParaRPr lang="es-MX" dirty="0"/>
          </a:p>
          <a:p>
            <a:pPr algn="just"/>
            <a:endParaRPr lang="es-MX" dirty="0"/>
          </a:p>
        </p:txBody>
      </p:sp>
      <p:pic>
        <p:nvPicPr>
          <p:cNvPr id="4" name="Imagen 3" descr="http://4.bp.blogspot.com/_56X5A640Bk4/S-rTuINfSFI/AAAAAAAAAAo/VqPpSODhQfI/s320/imprenta.jpg"/>
          <p:cNvPicPr/>
          <p:nvPr/>
        </p:nvPicPr>
        <p:blipFill>
          <a:blip r:embed="rId2">
            <a:extLst>
              <a:ext uri="{28A0092B-C50C-407E-A947-70E740481C1C}">
                <a14:useLocalDpi xmlns:a14="http://schemas.microsoft.com/office/drawing/2010/main" val="0"/>
              </a:ext>
            </a:extLst>
          </a:blip>
          <a:srcRect/>
          <a:stretch>
            <a:fillRect/>
          </a:stretch>
        </p:blipFill>
        <p:spPr bwMode="auto">
          <a:xfrm>
            <a:off x="1578668" y="4346151"/>
            <a:ext cx="4113794" cy="1871769"/>
          </a:xfrm>
          <a:prstGeom prst="rect">
            <a:avLst/>
          </a:prstGeom>
          <a:noFill/>
          <a:ln>
            <a:noFill/>
          </a:ln>
        </p:spPr>
      </p:pic>
      <p:pic>
        <p:nvPicPr>
          <p:cNvPr id="5" name="Imagen 4" descr="https://encrypted-tbn3.gstatic.com/images?q=tbn:ANd9GcTmtiAacLLVjIvKvnXwIPWcFU-upiEA3Y9VwrvwrWgUZ6xx0Coa6g"/>
          <p:cNvPicPr/>
          <p:nvPr/>
        </p:nvPicPr>
        <p:blipFill>
          <a:blip r:embed="rId3">
            <a:extLst>
              <a:ext uri="{28A0092B-C50C-407E-A947-70E740481C1C}">
                <a14:useLocalDpi xmlns:a14="http://schemas.microsoft.com/office/drawing/2010/main" val="0"/>
              </a:ext>
            </a:extLst>
          </a:blip>
          <a:srcRect/>
          <a:stretch>
            <a:fillRect/>
          </a:stretch>
        </p:blipFill>
        <p:spPr bwMode="auto">
          <a:xfrm>
            <a:off x="6094959" y="4346150"/>
            <a:ext cx="4079351" cy="2090513"/>
          </a:xfrm>
          <a:prstGeom prst="rect">
            <a:avLst/>
          </a:prstGeom>
          <a:noFill/>
          <a:ln>
            <a:noFill/>
          </a:ln>
        </p:spPr>
      </p:pic>
    </p:spTree>
    <p:extLst>
      <p:ext uri="{BB962C8B-B14F-4D97-AF65-F5344CB8AC3E}">
        <p14:creationId xmlns:p14="http://schemas.microsoft.com/office/powerpoint/2010/main" val="28263833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Sesión 2</a:t>
            </a:r>
            <a:endParaRPr lang="es-MX" dirty="0"/>
          </a:p>
        </p:txBody>
      </p:sp>
      <p:sp>
        <p:nvSpPr>
          <p:cNvPr id="3" name="Marcador de contenido 2"/>
          <p:cNvSpPr>
            <a:spLocks noGrp="1"/>
          </p:cNvSpPr>
          <p:nvPr>
            <p:ph idx="1"/>
          </p:nvPr>
        </p:nvSpPr>
        <p:spPr/>
        <p:txBody>
          <a:bodyPr>
            <a:normAutofit/>
          </a:bodyPr>
          <a:lstStyle/>
          <a:p>
            <a:r>
              <a:rPr lang="es-MX" dirty="0" smtClean="0"/>
              <a:t>En el video de mis zapatos me hace reflexionar de  que siempre nos quejamos de todo sin saber que hay otras personas que no tienen nada, debemos dar gracias por lo que tenemos </a:t>
            </a:r>
          </a:p>
          <a:p>
            <a:pPr algn="ctr"/>
            <a:r>
              <a:rPr lang="es-MX" b="1" dirty="0" smtClean="0">
                <a:solidFill>
                  <a:srgbClr val="7030A0"/>
                </a:solidFill>
              </a:rPr>
              <a:t>Hacia una educación a distancia </a:t>
            </a:r>
          </a:p>
          <a:p>
            <a:pPr lvl="0" algn="just"/>
            <a:r>
              <a:rPr lang="es-MX" dirty="0"/>
              <a:t>La educación a distancia es una estrategia educativa basada en la aplicación de la tecnología al aprendizaje sin limitación del lugar, tiempo, ocupación o edad de los estudiantes. Implica de nuevos roles para los alumnos y para los profesores y nuevos enfoques metodológicos. </a:t>
            </a:r>
            <a:r>
              <a:rPr lang="es-MX" dirty="0" smtClean="0"/>
              <a:t> Sus rasgos : </a:t>
            </a:r>
            <a:r>
              <a:rPr lang="es-MX" dirty="0"/>
              <a:t>La separación del profesor </a:t>
            </a:r>
            <a:r>
              <a:rPr lang="es-MX" dirty="0" smtClean="0"/>
              <a:t> y alumnos, uso </a:t>
            </a:r>
            <a:r>
              <a:rPr lang="es-MX" dirty="0"/>
              <a:t>de medios </a:t>
            </a:r>
            <a:r>
              <a:rPr lang="es-MX" dirty="0" smtClean="0"/>
              <a:t>técnicos, la </a:t>
            </a:r>
            <a:r>
              <a:rPr lang="es-MX" dirty="0"/>
              <a:t>provisión de una comunicación </a:t>
            </a:r>
            <a:r>
              <a:rPr lang="es-MX" dirty="0" smtClean="0"/>
              <a:t>bidireccional. La </a:t>
            </a:r>
            <a:r>
              <a:rPr lang="es-MX" dirty="0"/>
              <a:t>enseñanza de los estudiantes </a:t>
            </a:r>
          </a:p>
          <a:p>
            <a:pPr lvl="0"/>
            <a:endParaRPr lang="es-MX" dirty="0"/>
          </a:p>
          <a:p>
            <a:endParaRPr lang="es-MX" dirty="0"/>
          </a:p>
        </p:txBody>
      </p:sp>
      <p:pic>
        <p:nvPicPr>
          <p:cNvPr id="4" name="Imagen 3" descr="http://galeon.hispavista.com/unaamazonas/img/distancia"/>
          <p:cNvPicPr/>
          <p:nvPr/>
        </p:nvPicPr>
        <p:blipFill>
          <a:blip r:embed="rId2">
            <a:extLst>
              <a:ext uri="{28A0092B-C50C-407E-A947-70E740481C1C}">
                <a14:useLocalDpi xmlns:a14="http://schemas.microsoft.com/office/drawing/2010/main" val="0"/>
              </a:ext>
            </a:extLst>
          </a:blip>
          <a:srcRect/>
          <a:stretch>
            <a:fillRect/>
          </a:stretch>
        </p:blipFill>
        <p:spPr bwMode="auto">
          <a:xfrm>
            <a:off x="5611565" y="5297805"/>
            <a:ext cx="4433955" cy="1560195"/>
          </a:xfrm>
          <a:prstGeom prst="rect">
            <a:avLst/>
          </a:prstGeom>
          <a:noFill/>
          <a:ln>
            <a:noFill/>
          </a:ln>
        </p:spPr>
      </p:pic>
    </p:spTree>
    <p:extLst>
      <p:ext uri="{BB962C8B-B14F-4D97-AF65-F5344CB8AC3E}">
        <p14:creationId xmlns:p14="http://schemas.microsoft.com/office/powerpoint/2010/main" val="1095218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Educación a distancia :principios de tendencias </a:t>
            </a:r>
            <a:endParaRPr lang="es-MX" dirty="0"/>
          </a:p>
        </p:txBody>
      </p:sp>
      <p:sp>
        <p:nvSpPr>
          <p:cNvPr id="3" name="Marcador de contenido 2"/>
          <p:cNvSpPr>
            <a:spLocks noGrp="1"/>
          </p:cNvSpPr>
          <p:nvPr>
            <p:ph idx="1"/>
          </p:nvPr>
        </p:nvSpPr>
        <p:spPr/>
        <p:txBody>
          <a:bodyPr/>
          <a:lstStyle/>
          <a:p>
            <a:pPr algn="just"/>
            <a:r>
              <a:rPr lang="es-MX" dirty="0"/>
              <a:t>La tecnología agrega una poderosa herramienta para los participantes en programas a distancia. Los beneficios de la tecnología en el aprendizaje de los alumnos han sido ampliamente corroborados por un sinnúmero de estudios.</a:t>
            </a:r>
          </a:p>
          <a:p>
            <a:r>
              <a:rPr lang="es-MX" dirty="0"/>
              <a:t>U</a:t>
            </a:r>
            <a:r>
              <a:rPr lang="es-MX" dirty="0" smtClean="0"/>
              <a:t>n </a:t>
            </a:r>
            <a:r>
              <a:rPr lang="es-MX" dirty="0"/>
              <a:t>curso debe contar con objetivos de aprendizaje, uno o más docentes, un medio de comunicación, una metodología, un sistema de evaluación; todo esto unido a un contenido o temática específica</a:t>
            </a:r>
            <a:r>
              <a:rPr lang="es-MX" dirty="0" smtClean="0"/>
              <a:t>.</a:t>
            </a:r>
          </a:p>
          <a:p>
            <a:pPr algn="just"/>
            <a:r>
              <a:rPr lang="es-MX" dirty="0"/>
              <a:t>El diseño de cursos en educación a distancia requiere de una alta inversión de tiempo; el proceso demanda también la utilización de diversas etapas de organización. </a:t>
            </a:r>
          </a:p>
          <a:p>
            <a:r>
              <a:rPr lang="es-MX" dirty="0"/>
              <a:t> </a:t>
            </a:r>
          </a:p>
          <a:p>
            <a:pPr algn="just"/>
            <a:endParaRPr lang="es-MX" dirty="0"/>
          </a:p>
        </p:txBody>
      </p:sp>
      <p:pic>
        <p:nvPicPr>
          <p:cNvPr id="4" name="Imagen 3" descr="https://encrypted-tbn2.gstatic.com/images?q=tbn:ANd9GcTcpY2VI39JPsFNfWcgjUhphq80ncS2JmbWqeOKcOHl0MCuxwtC"/>
          <p:cNvPicPr/>
          <p:nvPr/>
        </p:nvPicPr>
        <p:blipFill>
          <a:blip r:embed="rId2">
            <a:extLst>
              <a:ext uri="{28A0092B-C50C-407E-A947-70E740481C1C}">
                <a14:useLocalDpi xmlns:a14="http://schemas.microsoft.com/office/drawing/2010/main" val="0"/>
              </a:ext>
            </a:extLst>
          </a:blip>
          <a:srcRect/>
          <a:stretch>
            <a:fillRect/>
          </a:stretch>
        </p:blipFill>
        <p:spPr bwMode="auto">
          <a:xfrm>
            <a:off x="4028034" y="5003913"/>
            <a:ext cx="4472022" cy="1666875"/>
          </a:xfrm>
          <a:prstGeom prst="rect">
            <a:avLst/>
          </a:prstGeom>
          <a:noFill/>
          <a:ln>
            <a:noFill/>
          </a:ln>
        </p:spPr>
      </p:pic>
    </p:spTree>
    <p:extLst>
      <p:ext uri="{BB962C8B-B14F-4D97-AF65-F5344CB8AC3E}">
        <p14:creationId xmlns:p14="http://schemas.microsoft.com/office/powerpoint/2010/main" val="858265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MX" dirty="0" smtClean="0"/>
              <a:t>SESIÓN 3 </a:t>
            </a:r>
            <a:r>
              <a:rPr lang="es-MX" cap="none" dirty="0" smtClean="0"/>
              <a:t>Componentes De Educación A Distancia Y Plataformas De Educación A Distancia </a:t>
            </a:r>
            <a:endParaRPr lang="es-MX" cap="none" dirty="0"/>
          </a:p>
        </p:txBody>
      </p:sp>
      <p:sp>
        <p:nvSpPr>
          <p:cNvPr id="3" name="Marcador de contenido 2"/>
          <p:cNvSpPr>
            <a:spLocks noGrp="1"/>
          </p:cNvSpPr>
          <p:nvPr>
            <p:ph idx="1"/>
          </p:nvPr>
        </p:nvSpPr>
        <p:spPr/>
        <p:txBody>
          <a:bodyPr>
            <a:normAutofit lnSpcReduction="10000"/>
          </a:bodyPr>
          <a:lstStyle/>
          <a:p>
            <a:pPr algn="just"/>
            <a:r>
              <a:rPr lang="es-MX" dirty="0" smtClean="0"/>
              <a:t>El video de la vasija nos hace reflexionar que todos tenemos err0res pero que nosotros  o vemos mal sin darnos cuenta que esos errores nos pueden dejar un aprendizaje o algo bueno.</a:t>
            </a:r>
          </a:p>
          <a:p>
            <a:pPr algn="just"/>
            <a:r>
              <a:rPr lang="es-MX" dirty="0" smtClean="0"/>
              <a:t> Los componentes de la educación a distancia  de la educación a distancia  son el estudiante, docente, organización, comunicación bidireccional.</a:t>
            </a:r>
          </a:p>
          <a:p>
            <a:pPr algn="just"/>
            <a:r>
              <a:rPr lang="es-MX" dirty="0" smtClean="0"/>
              <a:t>El estudiante cuenta con características como: ubicación geográfica, edad, madurez y autonomía</a:t>
            </a:r>
          </a:p>
          <a:p>
            <a:pPr algn="just"/>
            <a:r>
              <a:rPr lang="es-MX" dirty="0" smtClean="0"/>
              <a:t>El docente cuenta con características como: especialista en contenidos , guía  del aprendizaje, tutores, expertos y especialistas en materiales didácticos en comunicación </a:t>
            </a:r>
          </a:p>
          <a:p>
            <a:pPr algn="just"/>
            <a:r>
              <a:rPr lang="es-MX" dirty="0" smtClean="0"/>
              <a:t>La organización cuenta con características como: dirección, docencia, diseño de materiales , comunicación, tutoría, administrativa,   conducción del proceso E-A</a:t>
            </a:r>
          </a:p>
        </p:txBody>
      </p:sp>
    </p:spTree>
    <p:extLst>
      <p:ext uri="{BB962C8B-B14F-4D97-AF65-F5344CB8AC3E}">
        <p14:creationId xmlns:p14="http://schemas.microsoft.com/office/powerpoint/2010/main" val="15601885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Plataformas de educación a distancia </a:t>
            </a:r>
            <a:endParaRPr lang="es-MX" dirty="0"/>
          </a:p>
        </p:txBody>
      </p:sp>
      <p:sp>
        <p:nvSpPr>
          <p:cNvPr id="3" name="Marcador de contenido 2"/>
          <p:cNvSpPr>
            <a:spLocks noGrp="1"/>
          </p:cNvSpPr>
          <p:nvPr>
            <p:ph idx="1"/>
          </p:nvPr>
        </p:nvSpPr>
        <p:spPr/>
        <p:txBody>
          <a:bodyPr/>
          <a:lstStyle/>
          <a:p>
            <a:pPr algn="just">
              <a:lnSpc>
                <a:spcPct val="107000"/>
              </a:lnSpc>
              <a:spcAft>
                <a:spcPts val="800"/>
              </a:spcAft>
            </a:pPr>
            <a:r>
              <a:rPr lang="es-MX" sz="2400" dirty="0">
                <a:latin typeface="Calibri" panose="020F0502020204030204" pitchFamily="34" charset="0"/>
                <a:ea typeface="Calibri" panose="020F0502020204030204" pitchFamily="34" charset="0"/>
                <a:cs typeface="Times New Roman" panose="02020603050405020304" pitchFamily="18" charset="0"/>
              </a:rPr>
              <a:t>Un sistema o programa integrado para la gestión de la capacitación, que comprende el diseño y desarrollo de los cursos, y elementos de comunicación para presentar a los alumnos todos los recursos que necesitan </a:t>
            </a:r>
            <a:r>
              <a:rPr lang="es-MX" sz="2400" dirty="0" smtClean="0">
                <a:latin typeface="Calibri" panose="020F0502020204030204" pitchFamily="34" charset="0"/>
                <a:ea typeface="Calibri" panose="020F0502020204030204" pitchFamily="34" charset="0"/>
                <a:cs typeface="Times New Roman" panose="02020603050405020304" pitchFamily="18" charset="0"/>
              </a:rPr>
              <a:t>para </a:t>
            </a:r>
            <a:r>
              <a:rPr lang="es-MX" sz="2400" dirty="0">
                <a:latin typeface="Calibri" panose="020F0502020204030204" pitchFamily="34" charset="0"/>
                <a:ea typeface="Calibri" panose="020F0502020204030204" pitchFamily="34" charset="0"/>
                <a:cs typeface="Times New Roman" panose="02020603050405020304" pitchFamily="18" charset="0"/>
              </a:rPr>
              <a:t>aprender los contenidos.  </a:t>
            </a:r>
            <a:r>
              <a:rPr lang="es-MX" sz="2400" dirty="0" smtClean="0"/>
              <a:t>Las </a:t>
            </a:r>
            <a:r>
              <a:rPr lang="es-MX" sz="2400" dirty="0"/>
              <a:t>plataformas deben ser a la medida de sus necesidades de casa país, sin exponerse a los costos (altos) de productos de origen empresarial, generando dependencia por la imposición de contratos con condiciones unilateralmente estipuladas</a:t>
            </a:r>
            <a:endParaRPr lang="es-MX" sz="2400" dirty="0">
              <a:latin typeface="Calibri" panose="020F0502020204030204" pitchFamily="34" charset="0"/>
              <a:ea typeface="Calibri" panose="020F0502020204030204" pitchFamily="34" charset="0"/>
              <a:cs typeface="Times New Roman" panose="02020603050405020304" pitchFamily="18" charset="0"/>
            </a:endParaRPr>
          </a:p>
          <a:p>
            <a:endParaRPr lang="es-MX" dirty="0"/>
          </a:p>
        </p:txBody>
      </p:sp>
      <p:pic>
        <p:nvPicPr>
          <p:cNvPr id="4" name="Imagen 3" descr="http://1.bp.blogspot.com/_60X9J3rrQXU/Sd2OkOulrVI/AAAAAAAAAFo/1CwTLXq3VIQ/s320/cv.jpg"/>
          <p:cNvPicPr/>
          <p:nvPr/>
        </p:nvPicPr>
        <p:blipFill>
          <a:blip r:embed="rId2">
            <a:extLst>
              <a:ext uri="{28A0092B-C50C-407E-A947-70E740481C1C}">
                <a14:useLocalDpi xmlns:a14="http://schemas.microsoft.com/office/drawing/2010/main" val="0"/>
              </a:ext>
            </a:extLst>
          </a:blip>
          <a:srcRect/>
          <a:stretch>
            <a:fillRect/>
          </a:stretch>
        </p:blipFill>
        <p:spPr bwMode="auto">
          <a:xfrm>
            <a:off x="2356029" y="4989168"/>
            <a:ext cx="6272816" cy="1722120"/>
          </a:xfrm>
          <a:prstGeom prst="rect">
            <a:avLst/>
          </a:prstGeom>
          <a:noFill/>
          <a:ln>
            <a:noFill/>
          </a:ln>
        </p:spPr>
      </p:pic>
    </p:spTree>
    <p:extLst>
      <p:ext uri="{BB962C8B-B14F-4D97-AF65-F5344CB8AC3E}">
        <p14:creationId xmlns:p14="http://schemas.microsoft.com/office/powerpoint/2010/main" val="19855096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MX" dirty="0" smtClean="0"/>
              <a:t>Sesión 4  </a:t>
            </a:r>
            <a:r>
              <a:rPr lang="es-MX" cap="none" dirty="0" smtClean="0"/>
              <a:t>Modelos Institucionales De Educación A Distancia </a:t>
            </a:r>
            <a:endParaRPr lang="es-MX" cap="none" dirty="0"/>
          </a:p>
        </p:txBody>
      </p:sp>
      <p:sp>
        <p:nvSpPr>
          <p:cNvPr id="3" name="Marcador de contenido 2"/>
          <p:cNvSpPr>
            <a:spLocks noGrp="1"/>
          </p:cNvSpPr>
          <p:nvPr>
            <p:ph idx="1"/>
          </p:nvPr>
        </p:nvSpPr>
        <p:spPr/>
        <p:txBody>
          <a:bodyPr/>
          <a:lstStyle/>
          <a:p>
            <a:pPr algn="just"/>
            <a:r>
              <a:rPr lang="es-MX" dirty="0" smtClean="0"/>
              <a:t>En el video el hombre y el escorpión nos hace reflexionar que no debemos de ser como otras personas que no ayudan y de  no pensar de manera negativa debemos  ser personas que ayudamos a las personas y pensemos de manera positiva.</a:t>
            </a:r>
          </a:p>
          <a:p>
            <a:pPr algn="just"/>
            <a:r>
              <a:rPr lang="es-MX" dirty="0" smtClean="0"/>
              <a:t>En </a:t>
            </a:r>
            <a:r>
              <a:rPr lang="es-MX" dirty="0" smtClean="0"/>
              <a:t>circunstancias </a:t>
            </a:r>
            <a:r>
              <a:rPr lang="es-MX" dirty="0"/>
              <a:t>y necesidades  requieren modelos de enseñanzas flexibles capaces de renovar y transmitir esos conocimientos y técnicas y de dar respuesta al aumento de la demanda educativa. Uno de los medios más idóneos para satisfacer los requerimientos actuales de educación permanente es la enseñanza a distancia, que ha hecho posible superar los condicionamientos espacio-temporales que presenta la educación formal o convencional. </a:t>
            </a:r>
            <a:endParaRPr lang="es-MX" dirty="0" smtClean="0"/>
          </a:p>
          <a:p>
            <a:pPr algn="just"/>
            <a:endParaRPr lang="es-MX" dirty="0"/>
          </a:p>
        </p:txBody>
      </p:sp>
      <p:pic>
        <p:nvPicPr>
          <p:cNvPr id="4" name="Imagen 3" descr="http://3.bp.blogspot.com/-ozdJl2VQxtM/T1xsc8FCRqI/AAAAAAAAABQ/A_seY1HelHc/s1600/edudistancia.jpg"/>
          <p:cNvPicPr/>
          <p:nvPr/>
        </p:nvPicPr>
        <p:blipFill>
          <a:blip r:embed="rId2">
            <a:extLst>
              <a:ext uri="{28A0092B-C50C-407E-A947-70E740481C1C}">
                <a14:useLocalDpi xmlns:a14="http://schemas.microsoft.com/office/drawing/2010/main" val="0"/>
              </a:ext>
            </a:extLst>
          </a:blip>
          <a:srcRect/>
          <a:stretch>
            <a:fillRect/>
          </a:stretch>
        </p:blipFill>
        <p:spPr bwMode="auto">
          <a:xfrm>
            <a:off x="1781778" y="5119352"/>
            <a:ext cx="3060678" cy="1642056"/>
          </a:xfrm>
          <a:prstGeom prst="rect">
            <a:avLst/>
          </a:prstGeom>
          <a:noFill/>
          <a:ln>
            <a:noFill/>
          </a:ln>
        </p:spPr>
      </p:pic>
      <p:pic>
        <p:nvPicPr>
          <p:cNvPr id="5" name="Imagen 4" descr="https://maestradelia.files.wordpress.com/2012/11/distance_education_by_reis_art-d2xudea.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6931" y="5093594"/>
            <a:ext cx="3860410" cy="1667814"/>
          </a:xfrm>
          <a:prstGeom prst="rect">
            <a:avLst/>
          </a:prstGeom>
          <a:noFill/>
          <a:ln>
            <a:noFill/>
          </a:ln>
        </p:spPr>
      </p:pic>
    </p:spTree>
    <p:extLst>
      <p:ext uri="{BB962C8B-B14F-4D97-AF65-F5344CB8AC3E}">
        <p14:creationId xmlns:p14="http://schemas.microsoft.com/office/powerpoint/2010/main" val="42628302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 bandas">
  <a:themeElements>
    <a:clrScheme name="Con bandas">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Con banda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n bandas">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docProps/app.xml><?xml version="1.0" encoding="utf-8"?>
<Properties xmlns="http://schemas.openxmlformats.org/officeDocument/2006/extended-properties" xmlns:vt="http://schemas.openxmlformats.org/officeDocument/2006/docPropsVTypes">
  <Template>TM03090430[[fn=Con bandas]]</Template>
  <TotalTime>234</TotalTime>
  <Words>1037</Words>
  <Application>Microsoft Office PowerPoint</Application>
  <PresentationFormat>Panorámica</PresentationFormat>
  <Paragraphs>44</Paragraphs>
  <Slides>10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10</vt:i4>
      </vt:variant>
    </vt:vector>
  </HeadingPairs>
  <TitlesOfParts>
    <vt:vector size="17" baseType="lpstr">
      <vt:lpstr>Arial</vt:lpstr>
      <vt:lpstr>Calibri</vt:lpstr>
      <vt:lpstr>Corbel</vt:lpstr>
      <vt:lpstr>Mirarae BT</vt:lpstr>
      <vt:lpstr>Times New Roman</vt:lpstr>
      <vt:lpstr>Wingdings</vt:lpstr>
      <vt:lpstr>Con bandas</vt:lpstr>
      <vt:lpstr>Universidad autónoma de Tlaxcala       Facultad de ciencias de la educación               Licenciatura en ciencias de la educación </vt:lpstr>
      <vt:lpstr>Introducción </vt:lpstr>
      <vt:lpstr>desarrollo Sesión 1 </vt:lpstr>
      <vt:lpstr>HISTORIA DE EDUCACIÓN A DISTANCIA </vt:lpstr>
      <vt:lpstr>Sesión 2</vt:lpstr>
      <vt:lpstr>Educación a distancia :principios de tendencias </vt:lpstr>
      <vt:lpstr>SESIÓN 3 Componentes De Educación A Distancia Y Plataformas De Educación A Distancia </vt:lpstr>
      <vt:lpstr>Plataformas de educación a distancia </vt:lpstr>
      <vt:lpstr>Sesión 4  Modelos Institucionales De Educación A Distancia </vt:lpstr>
      <vt:lpstr>Conclusión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Sesión 1</dc:title>
  <dc:creator>H-P</dc:creator>
  <cp:lastModifiedBy>H-P</cp:lastModifiedBy>
  <cp:revision>17</cp:revision>
  <dcterms:created xsi:type="dcterms:W3CDTF">2015-09-17T15:25:20Z</dcterms:created>
  <dcterms:modified xsi:type="dcterms:W3CDTF">2015-09-17T23:10:21Z</dcterms:modified>
</cp:coreProperties>
</file>