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9" r:id="rId4"/>
    <p:sldId id="260" r:id="rId5"/>
    <p:sldId id="261" r:id="rId6"/>
    <p:sldId id="262" r:id="rId7"/>
    <p:sldId id="263" r:id="rId8"/>
    <p:sldId id="265" r:id="rId9"/>
    <p:sldId id="266" r:id="rId10"/>
    <p:sldId id="267" r:id="rId11"/>
    <p:sldId id="268" r:id="rId12"/>
    <p:sldId id="269"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5586B75A-687E-405C-8A0B-8D00578BA2C3}" type="datetimeFigureOut">
              <a:rPr lang="en-US" dirty="0"/>
              <a:pPr/>
              <a:t>9/16/2015</a:t>
            </a:fld>
            <a:endParaRPr lang="en-US" dirty="0"/>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dirty="0"/>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F4E5243-F52A-4D37-9694-EB26C6C31910}" type="datetimeFigureOut">
              <a:rPr lang="en-US" dirty="0"/>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A77B6E1-634A-48DC-9E8B-D894023267EF}" type="datetimeFigureOut">
              <a:rPr lang="en-US" dirty="0"/>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B2D3E9E-A95C-48F2-B4BF-A71542E0BE9A}" type="datetimeFigureOut">
              <a:rPr lang="en-US" dirty="0"/>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pPr/>
              <a:t>9/16/2015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12952B5-7A2F-4CC8-B7CE-9234E21C2837}" type="datetimeFigureOut">
              <a:rPr lang="en-US" dirty="0"/>
              <a:t>9/16/2015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E1DA07A-9201-4B4B-BAF2-015AFA30F520}" type="datetimeFigureOut">
              <a:rPr lang="en-US" dirty="0"/>
              <a:t>9/16/2015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3D7E00A-486F-4252-8B1D-E32645521F49}" type="datetimeFigureOut">
              <a:rPr lang="en-US" dirty="0"/>
              <a:t>9/16/2015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FigureOut">
              <a:rPr lang="en-US" dirty="0"/>
              <a:t>9/16/2015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s-ES" smtClean="0"/>
              <a:t>Haga clic para modificar el estilo de texto del patrón</a:t>
            </a:r>
          </a:p>
        </p:txBody>
      </p:sp>
      <p:sp>
        <p:nvSpPr>
          <p:cNvPr id="5" name="Date Placeholder 4"/>
          <p:cNvSpPr>
            <a:spLocks noGrp="1"/>
          </p:cNvSpPr>
          <p:nvPr>
            <p:ph type="dt" sz="half" idx="10"/>
          </p:nvPr>
        </p:nvSpPr>
        <p:spPr/>
        <p:txBody>
          <a:bodyPr/>
          <a:lstStyle/>
          <a:p>
            <a:fld id="{AF6E2C9B-5FA2-460D-9BE7-B0812FC2A6FF}" type="datetimeFigureOut">
              <a:rPr lang="en-US" dirty="0"/>
              <a:t>9/16/2015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0"/>
            <a:ext cx="12192000" cy="5330952"/>
          </a:xfrm>
          <a:blipFill>
            <a:blip r:embed="rId2"/>
            <a:stretch>
              <a:fillRect/>
            </a:stretch>
          </a:blip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5586B75A-687E-405C-8A0B-8D00578BA2C3}" type="datetimeFigureOut">
              <a:rPr lang="en-US" dirty="0"/>
              <a:pPr/>
              <a:t>9/16/2015</a:t>
            </a:fld>
            <a:endParaRPr lang="en-US" dirty="0"/>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dirty="0"/>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4FAB73BC-B049-4115-A692-8D63A059BFB8}" type="slidenum">
              <a:rPr lang="en-US" dirty="0"/>
              <a:pPr/>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5586B75A-687E-405C-8A0B-8D00578BA2C3}" type="datetimeFigureOut">
              <a:rPr lang="en-US" dirty="0"/>
              <a:pPr/>
              <a:t>9/16/2015</a:t>
            </a:fld>
            <a:endParaRPr lang="en-US" dirty="0"/>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dirty="0"/>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4FAB73BC-B049-4115-A692-8D63A059BFB8}"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67512" y="0"/>
            <a:ext cx="10782300" cy="3352800"/>
          </a:xfrm>
        </p:spPr>
        <p:txBody>
          <a:bodyPr/>
          <a:lstStyle/>
          <a:p>
            <a:pPr algn="ctr"/>
            <a:r>
              <a:rPr lang="es-MX" dirty="0" smtClean="0"/>
              <a:t>EDUCACIÓN A DISTANCIA</a:t>
            </a:r>
            <a:endParaRPr lang="es-MX" dirty="0"/>
          </a:p>
        </p:txBody>
      </p:sp>
      <p:sp>
        <p:nvSpPr>
          <p:cNvPr id="3" name="Subtítulo 2"/>
          <p:cNvSpPr>
            <a:spLocks noGrp="1"/>
          </p:cNvSpPr>
          <p:nvPr>
            <p:ph type="subTitle" idx="1"/>
          </p:nvPr>
        </p:nvSpPr>
        <p:spPr/>
        <p:txBody>
          <a:bodyPr/>
          <a:lstStyle/>
          <a:p>
            <a:pPr algn="ctr"/>
            <a:r>
              <a:rPr lang="es-MX" dirty="0" smtClean="0"/>
              <a:t>Primer parcial por: </a:t>
            </a:r>
          </a:p>
          <a:p>
            <a:pPr algn="ctr"/>
            <a:r>
              <a:rPr lang="es-MX" dirty="0" smtClean="0"/>
              <a:t>Emmanuel Romero Sanchez</a:t>
            </a:r>
            <a:endParaRPr lang="es-MX" dirty="0"/>
          </a:p>
        </p:txBody>
      </p:sp>
    </p:spTree>
    <p:extLst>
      <p:ext uri="{BB962C8B-B14F-4D97-AF65-F5344CB8AC3E}">
        <p14:creationId xmlns:p14="http://schemas.microsoft.com/office/powerpoint/2010/main" val="2723467022"/>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02276" y="2369713"/>
            <a:ext cx="10908406" cy="2246769"/>
          </a:xfrm>
          <a:prstGeom prst="rect">
            <a:avLst/>
          </a:prstGeom>
          <a:noFill/>
        </p:spPr>
        <p:txBody>
          <a:bodyPr wrap="square" rtlCol="0">
            <a:spAutoFit/>
          </a:bodyPr>
          <a:lstStyle/>
          <a:p>
            <a:pPr marL="457200" indent="-457200">
              <a:buFont typeface="Arial" panose="020B0604020202020204" pitchFamily="34" charset="0"/>
              <a:buChar char="•"/>
            </a:pPr>
            <a:r>
              <a:rPr lang="es-MX" sz="2800" dirty="0">
                <a:solidFill>
                  <a:schemeClr val="bg1"/>
                </a:solidFill>
              </a:rPr>
              <a:t>La tecnología que usa esta educación a distancia es una de las más avanzadas ya que no solo se escoge el internet como herramienta de trabajo, sino que cada curso y alumno son diferentes y esto quiere decir que se debe de </a:t>
            </a:r>
            <a:r>
              <a:rPr lang="es-MX" sz="2800" dirty="0" smtClean="0">
                <a:solidFill>
                  <a:schemeClr val="bg1"/>
                </a:solidFill>
              </a:rPr>
              <a:t>escoger </a:t>
            </a:r>
            <a:r>
              <a:rPr lang="es-MX" sz="2800" dirty="0">
                <a:solidFill>
                  <a:schemeClr val="bg1"/>
                </a:solidFill>
              </a:rPr>
              <a:t>una forma de cómo llevar la educación a estas personas.</a:t>
            </a:r>
          </a:p>
        </p:txBody>
      </p:sp>
    </p:spTree>
    <p:extLst>
      <p:ext uri="{BB962C8B-B14F-4D97-AF65-F5344CB8AC3E}">
        <p14:creationId xmlns:p14="http://schemas.microsoft.com/office/powerpoint/2010/main" val="14287686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7000">
        <p15:prstTrans prst="pageCurlDouble"/>
      </p:transition>
    </mc:Choice>
    <mc:Fallback xmlns="">
      <p:transition spd="slow" advTm="17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02276" y="2008034"/>
            <a:ext cx="10715223" cy="954107"/>
          </a:xfrm>
          <a:prstGeom prst="rect">
            <a:avLst/>
          </a:prstGeom>
          <a:noFill/>
        </p:spPr>
        <p:txBody>
          <a:bodyPr wrap="square" rtlCol="0">
            <a:spAutoFit/>
          </a:bodyPr>
          <a:lstStyle/>
          <a:p>
            <a:pPr marL="457200" indent="-457200">
              <a:buFont typeface="Arial" panose="020B0604020202020204" pitchFamily="34" charset="0"/>
              <a:buChar char="•"/>
            </a:pPr>
            <a:r>
              <a:rPr lang="es-MX" sz="2800" dirty="0">
                <a:solidFill>
                  <a:schemeClr val="bg1"/>
                </a:solidFill>
              </a:rPr>
              <a:t>Otro modelo que me llamo la atención fue el modelo Multimedia: esta se caracteriza por la integración de </a:t>
            </a:r>
            <a:r>
              <a:rPr lang="es-MX" sz="2800" dirty="0" smtClean="0">
                <a:solidFill>
                  <a:schemeClr val="bg1"/>
                </a:solidFill>
              </a:rPr>
              <a:t>tecnologías</a:t>
            </a:r>
            <a:endParaRPr lang="es-MX" sz="2800" dirty="0">
              <a:solidFill>
                <a:schemeClr val="bg1"/>
              </a:solidFill>
            </a:endParaRPr>
          </a:p>
        </p:txBody>
      </p:sp>
      <p:sp>
        <p:nvSpPr>
          <p:cNvPr id="5" name="CuadroTexto 4"/>
          <p:cNvSpPr txBox="1"/>
          <p:nvPr/>
        </p:nvSpPr>
        <p:spPr>
          <a:xfrm>
            <a:off x="502276" y="2962141"/>
            <a:ext cx="10470524" cy="1815882"/>
          </a:xfrm>
          <a:prstGeom prst="rect">
            <a:avLst/>
          </a:prstGeom>
          <a:noFill/>
        </p:spPr>
        <p:txBody>
          <a:bodyPr wrap="square" rtlCol="0">
            <a:spAutoFit/>
          </a:bodyPr>
          <a:lstStyle/>
          <a:p>
            <a:pPr marL="457200" indent="-457200">
              <a:buFont typeface="Arial" panose="020B0604020202020204" pitchFamily="34" charset="0"/>
              <a:buChar char="•"/>
            </a:pPr>
            <a:r>
              <a:rPr lang="es-MX" sz="2800" dirty="0">
                <a:solidFill>
                  <a:schemeClr val="bg1"/>
                </a:solidFill>
              </a:rPr>
              <a:t>Esto quiere decir que permiten el acceso y almacenaje de una gran variedad de materiales de video, audio</a:t>
            </a:r>
            <a:r>
              <a:rPr lang="es-MX" sz="2800">
                <a:solidFill>
                  <a:schemeClr val="bg1"/>
                </a:solidFill>
              </a:rPr>
              <a:t>, </a:t>
            </a:r>
            <a:r>
              <a:rPr lang="es-MX" sz="2800" smtClean="0">
                <a:solidFill>
                  <a:schemeClr val="bg1"/>
                </a:solidFill>
              </a:rPr>
              <a:t>gráficos </a:t>
            </a:r>
            <a:r>
              <a:rPr lang="es-MX" sz="2800" dirty="0">
                <a:solidFill>
                  <a:schemeClr val="bg1"/>
                </a:solidFill>
              </a:rPr>
              <a:t>y software. El profesor ya no ejerce el papel central si no que los alumnos y el mundo virtual hacen más fluido el aprendizaje.</a:t>
            </a:r>
          </a:p>
        </p:txBody>
      </p:sp>
    </p:spTree>
    <p:extLst>
      <p:ext uri="{BB962C8B-B14F-4D97-AF65-F5344CB8AC3E}">
        <p14:creationId xmlns:p14="http://schemas.microsoft.com/office/powerpoint/2010/main" val="3379753641"/>
      </p:ext>
    </p:extLst>
  </p:cSld>
  <p:clrMapOvr>
    <a:masterClrMapping/>
  </p:clrMapOvr>
  <p:transition spd="slow" advTm="20000">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algn="ctr"/>
            <a:r>
              <a:rPr lang="es-MX" dirty="0" smtClean="0"/>
              <a:t>GRACIAS </a:t>
            </a:r>
            <a:endParaRPr lang="es-MX" dirty="0"/>
          </a:p>
        </p:txBody>
      </p:sp>
    </p:spTree>
    <p:extLst>
      <p:ext uri="{BB962C8B-B14F-4D97-AF65-F5344CB8AC3E}">
        <p14:creationId xmlns:p14="http://schemas.microsoft.com/office/powerpoint/2010/main" val="378600337"/>
      </p:ext>
    </p:extLst>
  </p:cSld>
  <p:clrMapOvr>
    <a:masterClrMapping/>
  </p:clrMapOvr>
  <mc:AlternateContent xmlns:mc="http://schemas.openxmlformats.org/markup-compatibility/2006" xmlns:p14="http://schemas.microsoft.com/office/powerpoint/2010/main">
    <mc:Choice Requires="p14">
      <p:transition spd="slow" p14:dur="1200" advTm="5000">
        <p14:prism/>
      </p:transition>
    </mc:Choice>
    <mc:Fallback xmlns="">
      <p:transition spd="slow" advTm="5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04552" y="2073499"/>
            <a:ext cx="10534919" cy="3046988"/>
          </a:xfrm>
          <a:prstGeom prst="rect">
            <a:avLst/>
          </a:prstGeom>
          <a:noFill/>
        </p:spPr>
        <p:txBody>
          <a:bodyPr wrap="square" rtlCol="0">
            <a:spAutoFit/>
          </a:bodyPr>
          <a:lstStyle/>
          <a:p>
            <a:pPr algn="ctr"/>
            <a:r>
              <a:rPr lang="es-MX" sz="2800" dirty="0" smtClean="0">
                <a:solidFill>
                  <a:schemeClr val="bg1"/>
                </a:solidFill>
              </a:rPr>
              <a:t>Primera Sesión: </a:t>
            </a:r>
          </a:p>
          <a:p>
            <a:pPr marL="285750" indent="-285750">
              <a:buFont typeface="Arial" panose="020B0604020202020204" pitchFamily="34" charset="0"/>
              <a:buChar char="•"/>
            </a:pPr>
            <a:r>
              <a:rPr lang="es-MX" sz="2800" dirty="0" smtClean="0">
                <a:solidFill>
                  <a:schemeClr val="bg1"/>
                </a:solidFill>
              </a:rPr>
              <a:t>Todas </a:t>
            </a:r>
            <a:r>
              <a:rPr lang="es-MX" sz="2800" dirty="0">
                <a:solidFill>
                  <a:schemeClr val="bg1"/>
                </a:solidFill>
              </a:rPr>
              <a:t>las personas del mundo no importa su origen o creencia merecen educarse, es inevitable que esto pase de una sociedad que cada vez exige más, es por eso que para que la educación llegue hasta el último rincón del planeta y satisfacer las necesidades de la sociedad y con la llegada de internet. </a:t>
            </a:r>
          </a:p>
          <a:p>
            <a:pPr marL="285750" indent="-285750">
              <a:buFont typeface="Arial" panose="020B0604020202020204" pitchFamily="34" charset="0"/>
              <a:buChar char="•"/>
            </a:pPr>
            <a:endParaRPr lang="es-MX" sz="2400" dirty="0" smtClean="0">
              <a:solidFill>
                <a:schemeClr val="bg1"/>
              </a:solidFill>
            </a:endParaRPr>
          </a:p>
        </p:txBody>
      </p:sp>
    </p:spTree>
    <p:extLst>
      <p:ext uri="{BB962C8B-B14F-4D97-AF65-F5344CB8AC3E}">
        <p14:creationId xmlns:p14="http://schemas.microsoft.com/office/powerpoint/2010/main" val="554064084"/>
      </p:ext>
    </p:extLst>
  </p:cSld>
  <p:clrMapOvr>
    <a:masterClrMapping/>
  </p:clrMapOvr>
  <p:transition spd="slow" advTm="17000">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862884" y="2382592"/>
            <a:ext cx="10483403" cy="1815882"/>
          </a:xfrm>
          <a:prstGeom prst="rect">
            <a:avLst/>
          </a:prstGeom>
          <a:noFill/>
        </p:spPr>
        <p:txBody>
          <a:bodyPr wrap="square" rtlCol="0">
            <a:spAutoFit/>
          </a:bodyPr>
          <a:lstStyle/>
          <a:p>
            <a:pPr marL="457200" indent="-457200">
              <a:buFont typeface="Arial" panose="020B0604020202020204" pitchFamily="34" charset="0"/>
              <a:buChar char="•"/>
            </a:pPr>
            <a:r>
              <a:rPr lang="es-MX" sz="2800" dirty="0">
                <a:solidFill>
                  <a:schemeClr val="bg1"/>
                </a:solidFill>
              </a:rPr>
              <a:t>Pues todos estos servicios se fueron dando gracias a los cambios sobre la misma sociedad, un ejemplo fue después de la guerra pues las personas buscaban educación accesible y económica a la misma vez que eficaz para lograr ser un </a:t>
            </a:r>
            <a:r>
              <a:rPr lang="es-MX" sz="2800" dirty="0" err="1">
                <a:solidFill>
                  <a:schemeClr val="bg1"/>
                </a:solidFill>
              </a:rPr>
              <a:t>profesionalista</a:t>
            </a:r>
            <a:r>
              <a:rPr lang="es-MX" sz="2800" dirty="0">
                <a:solidFill>
                  <a:schemeClr val="bg1"/>
                </a:solidFill>
              </a:rPr>
              <a:t>. </a:t>
            </a:r>
          </a:p>
        </p:txBody>
      </p:sp>
    </p:spTree>
    <p:extLst>
      <p:ext uri="{BB962C8B-B14F-4D97-AF65-F5344CB8AC3E}">
        <p14:creationId xmlns:p14="http://schemas.microsoft.com/office/powerpoint/2010/main" val="2738372728"/>
      </p:ext>
    </p:extLst>
  </p:cSld>
  <p:clrMapOvr>
    <a:masterClrMapping/>
  </p:clrMapOvr>
  <mc:AlternateContent xmlns:mc="http://schemas.openxmlformats.org/markup-compatibility/2006" xmlns:p14="http://schemas.microsoft.com/office/powerpoint/2010/main">
    <mc:Choice Requires="p14">
      <p:transition spd="slow" p14:dur="3400" advTm="17000">
        <p14:reveal/>
      </p:transition>
    </mc:Choice>
    <mc:Fallback xmlns="">
      <p:transition spd="slow" advTm="17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21217" y="2343954"/>
            <a:ext cx="10612191" cy="1384995"/>
          </a:xfrm>
          <a:prstGeom prst="rect">
            <a:avLst/>
          </a:prstGeom>
          <a:noFill/>
        </p:spPr>
        <p:txBody>
          <a:bodyPr wrap="square" rtlCol="0">
            <a:spAutoFit/>
          </a:bodyPr>
          <a:lstStyle/>
          <a:p>
            <a:pPr algn="ctr"/>
            <a:r>
              <a:rPr lang="es-MX" sz="2800" dirty="0" smtClean="0">
                <a:solidFill>
                  <a:schemeClr val="bg1"/>
                </a:solidFill>
              </a:rPr>
              <a:t>Segunda Sesión: </a:t>
            </a:r>
            <a:endParaRPr lang="es-MX" sz="2800" dirty="0">
              <a:solidFill>
                <a:schemeClr val="bg1"/>
              </a:solidFill>
            </a:endParaRPr>
          </a:p>
          <a:p>
            <a:pPr marL="457200" indent="-457200">
              <a:buFont typeface="Arial" panose="020B0604020202020204" pitchFamily="34" charset="0"/>
              <a:buChar char="•"/>
            </a:pPr>
            <a:r>
              <a:rPr lang="es-MX" sz="2800" dirty="0">
                <a:solidFill>
                  <a:schemeClr val="bg1"/>
                </a:solidFill>
              </a:rPr>
              <a:t>La educación a distancia rápidamente se ha posicionado como una de las mejores opciones para muchos países, </a:t>
            </a:r>
          </a:p>
        </p:txBody>
      </p:sp>
    </p:spTree>
    <p:extLst>
      <p:ext uri="{BB962C8B-B14F-4D97-AF65-F5344CB8AC3E}">
        <p14:creationId xmlns:p14="http://schemas.microsoft.com/office/powerpoint/2010/main" val="33562648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4000">
        <p15:prstTrans prst="fallOver"/>
      </p:transition>
    </mc:Choice>
    <mc:Fallback xmlns="">
      <p:transition spd="slow" advTm="14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914401" y="2331076"/>
            <a:ext cx="10251583" cy="1384995"/>
          </a:xfrm>
          <a:prstGeom prst="rect">
            <a:avLst/>
          </a:prstGeom>
          <a:noFill/>
        </p:spPr>
        <p:txBody>
          <a:bodyPr wrap="square" rtlCol="0">
            <a:spAutoFit/>
          </a:bodyPr>
          <a:lstStyle/>
          <a:p>
            <a:pPr marL="457200" indent="-457200">
              <a:buFont typeface="Arial" panose="020B0604020202020204" pitchFamily="34" charset="0"/>
              <a:buChar char="•"/>
            </a:pPr>
            <a:r>
              <a:rPr lang="es-MX" sz="2800" dirty="0">
                <a:solidFill>
                  <a:schemeClr val="bg1"/>
                </a:solidFill>
              </a:rPr>
              <a:t>F</a:t>
            </a:r>
            <a:r>
              <a:rPr lang="es-MX" sz="2800" dirty="0" smtClean="0">
                <a:solidFill>
                  <a:schemeClr val="bg1"/>
                </a:solidFill>
              </a:rPr>
              <a:t>ue </a:t>
            </a:r>
            <a:r>
              <a:rPr lang="es-MX" sz="2800" dirty="0">
                <a:solidFill>
                  <a:schemeClr val="bg1"/>
                </a:solidFill>
              </a:rPr>
              <a:t>una revolución pues la sociedad que no estaba acostumbrada a oír de estas clases distanciadas, todos o la gran mayoría de las personas estaba acostumbradas a las clases tradicionales.</a:t>
            </a:r>
          </a:p>
        </p:txBody>
      </p:sp>
    </p:spTree>
    <p:extLst>
      <p:ext uri="{BB962C8B-B14F-4D97-AF65-F5344CB8AC3E}">
        <p14:creationId xmlns:p14="http://schemas.microsoft.com/office/powerpoint/2010/main" val="26928225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3000">
        <p15:prstTrans prst="crush"/>
      </p:transition>
    </mc:Choice>
    <mc:Fallback xmlns="">
      <p:transition spd="slow" advTm="13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455313" y="2253802"/>
            <a:ext cx="9298546" cy="2246769"/>
          </a:xfrm>
          <a:prstGeom prst="rect">
            <a:avLst/>
          </a:prstGeom>
          <a:noFill/>
        </p:spPr>
        <p:txBody>
          <a:bodyPr wrap="square" rtlCol="0">
            <a:spAutoFit/>
          </a:bodyPr>
          <a:lstStyle/>
          <a:p>
            <a:pPr marL="457200" indent="-457200">
              <a:buFont typeface="Arial" panose="020B0604020202020204" pitchFamily="34" charset="0"/>
              <a:buChar char="•"/>
            </a:pPr>
            <a:r>
              <a:rPr lang="es-MX" sz="2800" dirty="0">
                <a:solidFill>
                  <a:schemeClr val="bg1"/>
                </a:solidFill>
              </a:rPr>
              <a:t>Al avanzar el tiempo se fueron utilizando varias tecnologías para el desarrollo de la educación a distancia  se dice que se inició esto con el uso del correo y en varias ciudades fue obligatorio el uso de educación a distancia ya que la guerra había destruido las escuelas.</a:t>
            </a:r>
          </a:p>
        </p:txBody>
      </p:sp>
    </p:spTree>
    <p:extLst>
      <p:ext uri="{BB962C8B-B14F-4D97-AF65-F5344CB8AC3E}">
        <p14:creationId xmlns:p14="http://schemas.microsoft.com/office/powerpoint/2010/main" val="3730578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8000">
        <p15:prstTrans prst="peelOff"/>
      </p:transition>
    </mc:Choice>
    <mc:Fallback xmlns="">
      <p:transition spd="slow" advTm="18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04552" y="1841678"/>
            <a:ext cx="10393251" cy="2677656"/>
          </a:xfrm>
          <a:prstGeom prst="rect">
            <a:avLst/>
          </a:prstGeom>
          <a:noFill/>
        </p:spPr>
        <p:txBody>
          <a:bodyPr wrap="square" rtlCol="0">
            <a:spAutoFit/>
          </a:bodyPr>
          <a:lstStyle/>
          <a:p>
            <a:pPr algn="ctr"/>
            <a:r>
              <a:rPr lang="es-MX" sz="2800" dirty="0">
                <a:solidFill>
                  <a:schemeClr val="bg1"/>
                </a:solidFill>
              </a:rPr>
              <a:t>Tercera sesión</a:t>
            </a:r>
            <a:r>
              <a:rPr lang="es-MX" sz="2800" dirty="0" smtClean="0">
                <a:solidFill>
                  <a:schemeClr val="bg1"/>
                </a:solidFill>
              </a:rPr>
              <a:t>:</a:t>
            </a:r>
          </a:p>
          <a:p>
            <a:pPr algn="ctr"/>
            <a:endParaRPr lang="es-MX" sz="2800" dirty="0">
              <a:solidFill>
                <a:schemeClr val="bg1"/>
              </a:solidFill>
            </a:endParaRPr>
          </a:p>
          <a:p>
            <a:pPr marL="457200" indent="-457200">
              <a:buFont typeface="Arial" panose="020B0604020202020204" pitchFamily="34" charset="0"/>
              <a:buChar char="•"/>
            </a:pPr>
            <a:r>
              <a:rPr lang="es-MX" sz="2800" dirty="0">
                <a:solidFill>
                  <a:schemeClr val="bg1"/>
                </a:solidFill>
              </a:rPr>
              <a:t>Hay muchas plataformas, el uso de internet en nuestros días es fundamental para que existan plataformas donde se puedan </a:t>
            </a:r>
            <a:r>
              <a:rPr lang="es-MX" sz="2800" dirty="0" err="1" smtClean="0">
                <a:solidFill>
                  <a:schemeClr val="bg1"/>
                </a:solidFill>
              </a:rPr>
              <a:t>construír</a:t>
            </a:r>
            <a:r>
              <a:rPr lang="es-MX" sz="2800" dirty="0" smtClean="0">
                <a:solidFill>
                  <a:schemeClr val="bg1"/>
                </a:solidFill>
              </a:rPr>
              <a:t> </a:t>
            </a:r>
            <a:r>
              <a:rPr lang="es-MX" sz="2800" dirty="0">
                <a:solidFill>
                  <a:schemeClr val="bg1"/>
                </a:solidFill>
              </a:rPr>
              <a:t>espacios destinados para la educación, sobre el uso la </a:t>
            </a:r>
            <a:r>
              <a:rPr lang="es-MX" sz="2800" dirty="0" smtClean="0">
                <a:solidFill>
                  <a:schemeClr val="bg1"/>
                </a:solidFill>
              </a:rPr>
              <a:t>internet. </a:t>
            </a:r>
            <a:endParaRPr lang="es-MX" sz="2800" dirty="0">
              <a:solidFill>
                <a:schemeClr val="bg1"/>
              </a:solidFill>
            </a:endParaRPr>
          </a:p>
        </p:txBody>
      </p:sp>
    </p:spTree>
    <p:extLst>
      <p:ext uri="{BB962C8B-B14F-4D97-AF65-F5344CB8AC3E}">
        <p14:creationId xmlns:p14="http://schemas.microsoft.com/office/powerpoint/2010/main" val="3875997596"/>
      </p:ext>
    </p:extLst>
  </p:cSld>
  <p:clrMapOvr>
    <a:masterClrMapping/>
  </p:clrMapOvr>
  <p:transition spd="slow" advTm="16000">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120461" y="2266681"/>
            <a:ext cx="9684913" cy="2246769"/>
          </a:xfrm>
          <a:prstGeom prst="rect">
            <a:avLst/>
          </a:prstGeom>
          <a:noFill/>
        </p:spPr>
        <p:txBody>
          <a:bodyPr wrap="square" rtlCol="0">
            <a:spAutoFit/>
          </a:bodyPr>
          <a:lstStyle/>
          <a:p>
            <a:pPr marL="457200" indent="-457200">
              <a:buFont typeface="Arial" panose="020B0604020202020204" pitchFamily="34" charset="0"/>
              <a:buChar char="•"/>
            </a:pPr>
            <a:r>
              <a:rPr lang="es-MX" sz="2800" dirty="0">
                <a:solidFill>
                  <a:schemeClr val="bg1"/>
                </a:solidFill>
              </a:rPr>
              <a:t>Esto es realmente un gran avance para el estudio, para la educación de cualquier ser humano por su accesibilidad. Cabe destacar que esta herramienta permite interacción casi en tiempo real con el estudiante y el profesor lo que facilita el proceso de enseñanza aprendizaje.</a:t>
            </a:r>
          </a:p>
        </p:txBody>
      </p:sp>
    </p:spTree>
    <p:extLst>
      <p:ext uri="{BB962C8B-B14F-4D97-AF65-F5344CB8AC3E}">
        <p14:creationId xmlns:p14="http://schemas.microsoft.com/office/powerpoint/2010/main" val="272736601"/>
      </p:ext>
    </p:extLst>
  </p:cSld>
  <p:clrMapOvr>
    <a:masterClrMapping/>
  </p:clrMapOvr>
  <mc:AlternateContent xmlns:mc="http://schemas.openxmlformats.org/markup-compatibility/2006" xmlns:p14="http://schemas.microsoft.com/office/powerpoint/2010/main">
    <mc:Choice Requires="p14">
      <p:transition spd="slow" p14:dur="1600" advTm="17000">
        <p:blinds dir="vert"/>
      </p:transition>
    </mc:Choice>
    <mc:Fallback xmlns="">
      <p:transition spd="slow" advTm="17000">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56823" y="1760741"/>
            <a:ext cx="10406129" cy="2677656"/>
          </a:xfrm>
          <a:prstGeom prst="rect">
            <a:avLst/>
          </a:prstGeom>
          <a:noFill/>
        </p:spPr>
        <p:txBody>
          <a:bodyPr wrap="square" rtlCol="0">
            <a:spAutoFit/>
          </a:bodyPr>
          <a:lstStyle/>
          <a:p>
            <a:pPr algn="ctr"/>
            <a:r>
              <a:rPr lang="es-MX" sz="2800" dirty="0">
                <a:solidFill>
                  <a:schemeClr val="bg1"/>
                </a:solidFill>
              </a:rPr>
              <a:t>Cuarta sesión</a:t>
            </a:r>
            <a:r>
              <a:rPr lang="es-MX" sz="2800" dirty="0" smtClean="0">
                <a:solidFill>
                  <a:schemeClr val="bg1"/>
                </a:solidFill>
              </a:rPr>
              <a:t>:</a:t>
            </a:r>
          </a:p>
          <a:p>
            <a:pPr algn="ctr"/>
            <a:endParaRPr lang="es-MX" sz="2800" dirty="0">
              <a:solidFill>
                <a:schemeClr val="bg1"/>
              </a:solidFill>
            </a:endParaRPr>
          </a:p>
          <a:p>
            <a:pPr marL="457200" indent="-457200">
              <a:buFont typeface="Arial" panose="020B0604020202020204" pitchFamily="34" charset="0"/>
              <a:buChar char="•"/>
            </a:pPr>
            <a:r>
              <a:rPr lang="es-MX" sz="2800" dirty="0">
                <a:solidFill>
                  <a:schemeClr val="bg1"/>
                </a:solidFill>
              </a:rPr>
              <a:t>Mediante las instituciones y conjuntos de sistemas, medios y recursos es posible la educación a distancia, muchas instituciones han adoptado esta forma de llevar  la educación a todos los rincones del </a:t>
            </a:r>
            <a:r>
              <a:rPr lang="es-MX" sz="2800" dirty="0" smtClean="0">
                <a:solidFill>
                  <a:schemeClr val="bg1"/>
                </a:solidFill>
              </a:rPr>
              <a:t>mundo.</a:t>
            </a:r>
            <a:endParaRPr lang="es-MX" sz="2800" dirty="0">
              <a:solidFill>
                <a:schemeClr val="bg1"/>
              </a:solidFill>
            </a:endParaRPr>
          </a:p>
        </p:txBody>
      </p:sp>
    </p:spTree>
    <p:extLst>
      <p:ext uri="{BB962C8B-B14F-4D97-AF65-F5344CB8AC3E}">
        <p14:creationId xmlns:p14="http://schemas.microsoft.com/office/powerpoint/2010/main" val="1012820166"/>
      </p:ext>
    </p:extLst>
  </p:cSld>
  <p:clrMapOvr>
    <a:masterClrMapping/>
  </p:clrMapOvr>
  <mc:AlternateContent xmlns:mc="http://schemas.openxmlformats.org/markup-compatibility/2006" xmlns:p14="http://schemas.microsoft.com/office/powerpoint/2010/main">
    <mc:Choice Requires="p14">
      <p:transition spd="slow" p14:dur="4400" advTm="17000">
        <p14:honeycomb/>
      </p:transition>
    </mc:Choice>
    <mc:Fallback xmlns="">
      <p:transition spd="slow" advTm="17000">
        <p:fade/>
      </p:transition>
    </mc:Fallback>
  </mc:AlternateContent>
  <p:timing>
    <p:tnLst>
      <p:par>
        <p:cTn id="1" dur="indefinite" restart="never" nodeType="tmRoot"/>
      </p:par>
    </p:tnLst>
  </p:timing>
</p:sld>
</file>

<file path=ppt/theme/theme1.xml><?xml version="1.0" encoding="utf-8"?>
<a:theme xmlns:a="http://schemas.openxmlformats.org/drawingml/2006/main" name="Metropolitan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docProps/app.xml><?xml version="1.0" encoding="utf-8"?>
<Properties xmlns="http://schemas.openxmlformats.org/officeDocument/2006/extended-properties" xmlns:vt="http://schemas.openxmlformats.org/officeDocument/2006/docPropsVTypes">
  <Template>Metrópoli</Template>
  <TotalTime>118</TotalTime>
  <Words>459</Words>
  <Application>Microsoft Office PowerPoint</Application>
  <PresentationFormat>Panorámica</PresentationFormat>
  <Paragraphs>21</Paragraphs>
  <Slides>12</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12</vt:i4>
      </vt:variant>
    </vt:vector>
  </HeadingPairs>
  <TitlesOfParts>
    <vt:vector size="15" baseType="lpstr">
      <vt:lpstr>Arial</vt:lpstr>
      <vt:lpstr>Calibri Light</vt:lpstr>
      <vt:lpstr>Metropolitana</vt:lpstr>
      <vt:lpstr>EDUCACIÓN A DISTANCIA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GRACIAS </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EDUCACIÓN A DISTANCIA</dc:title>
  <dc:creator>emmanuel romero sanchez</dc:creator>
  <cp:lastModifiedBy>emmanuel romero sanchez</cp:lastModifiedBy>
  <cp:revision>12</cp:revision>
  <dcterms:created xsi:type="dcterms:W3CDTF">2015-09-16T04:25:45Z</dcterms:created>
  <dcterms:modified xsi:type="dcterms:W3CDTF">2015-09-16T06:37:46Z</dcterms:modified>
</cp:coreProperties>
</file>