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150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553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31673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11358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8112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88243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6018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4198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8514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3390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540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120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712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7973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456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5199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7576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F7EDB-C7CA-4C3C-9CD7-14246AE0CC14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FC10C6-6DA8-4D00-B35B-6473A98E9DBF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892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2049" name="yui_3_10_0_1_1440087246591_221" descr="... Hernández, UATx Marlon Luna Sánchez, UATx Sara Mejía Pérez, UAT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784" y="0"/>
            <a:ext cx="1352282" cy="213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70066" y="39471"/>
            <a:ext cx="5651868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UNIVERSIDAD AUTONOMA DE TLAXCALA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FACULTAD DE CIENCIAS DE LA EDUCACION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MX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LICENCIATURA EN CIENCIAS DE LA EDUCACION</a:t>
            </a:r>
            <a:endParaRPr kumimoji="0" lang="es-MX" altLang="es-MX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altLang="es-MX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2446987" y="2170925"/>
            <a:ext cx="699288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smtClean="0">
                <a:latin typeface="Algerian" panose="04020705040A02060702" pitchFamily="82" charset="0"/>
                <a:cs typeface="Aharoni" panose="02010803020104030203" pitchFamily="2" charset="-79"/>
              </a:rPr>
              <a:t>Alumna: Gricel Briones Vázquez</a:t>
            </a:r>
          </a:p>
          <a:p>
            <a:pPr algn="ctr"/>
            <a:endParaRPr lang="es-MX" sz="3200" b="1" dirty="0" smtClean="0">
              <a:latin typeface="Algerian" panose="04020705040A02060702" pitchFamily="82" charset="0"/>
              <a:cs typeface="Aharoni" panose="02010803020104030203" pitchFamily="2" charset="-79"/>
            </a:endParaRPr>
          </a:p>
          <a:p>
            <a:pPr algn="ctr"/>
            <a:r>
              <a:rPr lang="es-MX" sz="3200" b="1" dirty="0" smtClean="0">
                <a:latin typeface="Algerian" panose="04020705040A02060702" pitchFamily="82" charset="0"/>
                <a:cs typeface="Aharoni" panose="02010803020104030203" pitchFamily="2" charset="-79"/>
              </a:rPr>
              <a:t>Materia: Educación a Distancia</a:t>
            </a:r>
          </a:p>
          <a:p>
            <a:pPr algn="ctr"/>
            <a:endParaRPr lang="es-MX" sz="3200" b="1" dirty="0" smtClean="0">
              <a:latin typeface="Algerian" panose="04020705040A02060702" pitchFamily="82" charset="0"/>
              <a:cs typeface="Aharoni" panose="02010803020104030203" pitchFamily="2" charset="-79"/>
            </a:endParaRPr>
          </a:p>
          <a:p>
            <a:pPr algn="ctr"/>
            <a:r>
              <a:rPr lang="es-MX" sz="3200" b="1" dirty="0" smtClean="0">
                <a:latin typeface="Algerian" panose="04020705040A02060702" pitchFamily="82" charset="0"/>
                <a:cs typeface="Aharoni" panose="02010803020104030203" pitchFamily="2" charset="-79"/>
              </a:rPr>
              <a:t>Profesor:  José Luis Villegas valle</a:t>
            </a:r>
          </a:p>
          <a:p>
            <a:pPr algn="ctr"/>
            <a:endParaRPr lang="es-MX" sz="3200" b="1" dirty="0" smtClean="0">
              <a:latin typeface="Algerian" panose="04020705040A02060702" pitchFamily="82" charset="0"/>
              <a:cs typeface="Aharoni" panose="02010803020104030203" pitchFamily="2" charset="-79"/>
            </a:endParaRPr>
          </a:p>
          <a:p>
            <a:pPr algn="ctr"/>
            <a:r>
              <a:rPr lang="es-MX" sz="3200" b="1" dirty="0" smtClean="0">
                <a:latin typeface="Algerian" panose="04020705040A02060702" pitchFamily="82" charset="0"/>
                <a:cs typeface="Aharoni" panose="02010803020104030203" pitchFamily="2" charset="-79"/>
              </a:rPr>
              <a:t>Trabajo:  ponencia</a:t>
            </a:r>
            <a:endParaRPr lang="es-MX" sz="3200" b="1" dirty="0">
              <a:latin typeface="Algerian" panose="04020705040A02060702" pitchFamily="82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90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220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>
                <a:solidFill>
                  <a:srgbClr val="FF0000"/>
                </a:solidFill>
              </a:rPr>
              <a:t>Antecedentes de la educación a distancia.</a:t>
            </a:r>
            <a:br>
              <a:rPr lang="es-MX" b="1" dirty="0" smtClean="0">
                <a:solidFill>
                  <a:srgbClr val="FF0000"/>
                </a:solidFill>
              </a:rPr>
            </a:b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971550" y="1771650"/>
            <a:ext cx="10875962" cy="4648200"/>
          </a:xfrm>
        </p:spPr>
        <p:txBody>
          <a:bodyPr>
            <a:normAutofit fontScale="70000" lnSpcReduction="20000"/>
          </a:bodyPr>
          <a:lstStyle/>
          <a:p>
            <a:r>
              <a:rPr lang="es-MX" sz="3800" b="1" dirty="0"/>
              <a:t>La educación a tenido la necesidad de evolucionar e innovarse constantemente debido a que las aulas de las instituciones no estaban preparadas para atender la demanda escolar y no se disponía de recursos económicos para las instituciones y la capacitación del personal. Esta situación impulso el desarrollo de nuevas formas alternativas de enseñar y aprender algo a alguien  que está separado en espacio y tiempo ya que resultaba una vía  educativa económica, accesible y eficaz  para formar a los profesionales que los nuevos tiempos requerían para una educación permanente considerada como nueva frontera del panorama educativo actual, por ello surge la Educación a Distancia.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64267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03412" y="1524000"/>
            <a:ext cx="8915400" cy="3777622"/>
          </a:xfrm>
        </p:spPr>
        <p:txBody>
          <a:bodyPr>
            <a:normAutofit/>
          </a:bodyPr>
          <a:lstStyle/>
          <a:p>
            <a:r>
              <a:rPr lang="es-MX" sz="2800" b="1" dirty="0"/>
              <a:t>La educación a distancia tubo sus inicios en la universidad de Londres conocida como estudio por correspondencia, posteriormente muchas universidades optaron por utilizar esta estrategia , ya que era una amplia y eficaz estrategia en el proceso de educación y accesible sin contratiempos ni lugares específicos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0218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459575" y="205010"/>
            <a:ext cx="8911687" cy="1147540"/>
          </a:xfrm>
        </p:spPr>
        <p:txBody>
          <a:bodyPr/>
          <a:lstStyle/>
          <a:p>
            <a:r>
              <a:rPr lang="es-MX" dirty="0" smtClean="0"/>
              <a:t>Evolución de la educación a distancia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876300" y="1352550"/>
            <a:ext cx="10628312" cy="5219700"/>
          </a:xfrm>
        </p:spPr>
        <p:txBody>
          <a:bodyPr>
            <a:normAutofit/>
          </a:bodyPr>
          <a:lstStyle/>
          <a:p>
            <a:r>
              <a:rPr lang="es-MX" b="1" dirty="0"/>
              <a:t>A lo largo de siglo y medio, la educación a distancia a evolucionado en tres etapas:</a:t>
            </a:r>
          </a:p>
          <a:p>
            <a:r>
              <a:rPr lang="es-MX" b="1" dirty="0"/>
              <a:t>La enseñanza por correspondencia:</a:t>
            </a:r>
          </a:p>
          <a:p>
            <a:r>
              <a:rPr lang="es-MX" b="1" dirty="0"/>
              <a:t>El texto escrito, inicialmente manuscrito, y los servicios nacionales de correos, bastante eficaces, se convertían en los materiales y vías de comunicación de la iniciática educación a distancia.</a:t>
            </a:r>
          </a:p>
          <a:p>
            <a:r>
              <a:rPr lang="es-MX" b="1" dirty="0"/>
              <a:t>La enseñanza multimedia:</a:t>
            </a:r>
          </a:p>
          <a:p>
            <a:r>
              <a:rPr lang="es-MX" b="1" dirty="0"/>
              <a:t>El texto escrito comienza a estar apoyado por otros recursos audiovisuales, audio casetes, diapositivas, videocasetes, etc.. El teléfono se incorpora a la mayoría de las acciones en este ámbito, para conectar al tutor con los alumnos</a:t>
            </a:r>
            <a:r>
              <a:rPr lang="es-MX" b="1" dirty="0" smtClean="0"/>
              <a:t>.</a:t>
            </a:r>
            <a:endParaRPr lang="es-MX" b="1" dirty="0"/>
          </a:p>
          <a:p>
            <a:r>
              <a:rPr lang="es-MX" b="1" dirty="0"/>
              <a:t>La enseñanza telemática:</a:t>
            </a:r>
          </a:p>
          <a:p>
            <a:r>
              <a:rPr lang="es-MX" b="1" dirty="0"/>
              <a:t>La integración de las telecomunicaciones con otros medios educativos, mediante la informática define a esta etapa. Esta tercera generación se apoya en el uso cada vez más generalizado del ordenador personal y de las acciones realizadas en programas flexibles de Enseñanza Asistida por Ordenador (EAO)</a:t>
            </a:r>
            <a:r>
              <a:rPr lang="es-MX" b="1" i="1" dirty="0"/>
              <a:t> </a:t>
            </a:r>
            <a:r>
              <a:rPr lang="es-MX" b="1" dirty="0"/>
              <a:t>y de sistemas multimedia. Un proceso innovador, útil, accesible, eficaz y sobre todo económico.</a:t>
            </a:r>
          </a:p>
        </p:txBody>
      </p:sp>
    </p:spTree>
    <p:extLst>
      <p:ext uri="{BB962C8B-B14F-4D97-AF65-F5344CB8AC3E}">
        <p14:creationId xmlns:p14="http://schemas.microsoft.com/office/powerpoint/2010/main" val="237764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Definición de Educación a Distancia</a:t>
            </a:r>
            <a:endParaRPr lang="es-MX" dirty="0"/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504950" y="2133600"/>
            <a:ext cx="9999662" cy="3777622"/>
          </a:xfrm>
        </p:spPr>
        <p:txBody>
          <a:bodyPr>
            <a:noAutofit/>
          </a:bodyPr>
          <a:lstStyle/>
          <a:p>
            <a:pPr lvl="0"/>
            <a:r>
              <a:rPr lang="es-MX" sz="3200" b="1" dirty="0"/>
              <a:t>Miguel Casas Armengol: diversas formas de estudio y estrategias educativas sobrepasando los métodos tradicionales.</a:t>
            </a:r>
          </a:p>
          <a:p>
            <a:pPr lvl="0"/>
            <a:r>
              <a:rPr lang="es-MX" sz="3200" b="1" dirty="0"/>
              <a:t>José Luis García Llamas: estrategia educativa basada en la aplicación de la tecnología.</a:t>
            </a:r>
          </a:p>
          <a:p>
            <a:pPr lvl="0"/>
            <a:r>
              <a:rPr lang="es-MX" sz="3200" b="1" dirty="0"/>
              <a:t>Norman Mackenzie y otros: sistema facilitador de aprendizajes sin limitaciones ni métodos tradicionales.</a:t>
            </a:r>
          </a:p>
          <a:p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04952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592925" y="319310"/>
            <a:ext cx="8911687" cy="1280890"/>
          </a:xfrm>
        </p:spPr>
        <p:txBody>
          <a:bodyPr/>
          <a:lstStyle/>
          <a:p>
            <a:r>
              <a:rPr lang="es-MX" dirty="0" smtClean="0">
                <a:solidFill>
                  <a:srgbClr val="FF0000"/>
                </a:solidFill>
              </a:rPr>
              <a:t>Componentes de la Educación a Distancia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1390650" y="1924050"/>
            <a:ext cx="10113962" cy="4400550"/>
          </a:xfrm>
        </p:spPr>
        <p:txBody>
          <a:bodyPr>
            <a:normAutofit/>
          </a:bodyPr>
          <a:lstStyle/>
          <a:p>
            <a:r>
              <a:rPr lang="es-MX" sz="2400" b="1" dirty="0"/>
              <a:t>E</a:t>
            </a:r>
            <a:r>
              <a:rPr lang="es-MX" sz="2400" b="1" dirty="0" smtClean="0"/>
              <a:t>studiante</a:t>
            </a:r>
            <a:r>
              <a:rPr lang="es-MX" sz="2400" b="1" dirty="0"/>
              <a:t>, este debe cumplir con ciertas características ubicación geográfica, edad , madurez y autonomía </a:t>
            </a:r>
            <a:endParaRPr lang="es-MX" sz="2400" b="1" dirty="0" smtClean="0"/>
          </a:p>
          <a:p>
            <a:r>
              <a:rPr lang="es-MX" sz="2400" b="1" dirty="0"/>
              <a:t>D</a:t>
            </a:r>
            <a:r>
              <a:rPr lang="es-MX" sz="2400" b="1" dirty="0" smtClean="0"/>
              <a:t>ocente</a:t>
            </a:r>
            <a:r>
              <a:rPr lang="es-MX" sz="2400" b="1" dirty="0"/>
              <a:t>, este debe ser un conocedor de la materia y de todos los materiales de educación con la finalidad de que si el alumno tiene dudas o problemáticas, el tutor sea un guía o </a:t>
            </a:r>
            <a:r>
              <a:rPr lang="es-MX" sz="2400" b="1" dirty="0" smtClean="0"/>
              <a:t>tutor.</a:t>
            </a:r>
          </a:p>
          <a:p>
            <a:r>
              <a:rPr lang="es-MX" sz="2400" b="1" dirty="0"/>
              <a:t>O</a:t>
            </a:r>
            <a:r>
              <a:rPr lang="es-MX" sz="2400" b="1" dirty="0" smtClean="0"/>
              <a:t>rganización </a:t>
            </a:r>
            <a:r>
              <a:rPr lang="es-MX" sz="2400" b="1" dirty="0"/>
              <a:t>referente a la organización que tiene la institución mediante la implementación de sus programas además del buen funcionamiento de estos y la asistencia necesaria a los alumnos para que no obstaculicen su desarrollo académico. 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40653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rgbClr val="FF0000"/>
                </a:solidFill>
              </a:rPr>
              <a:t>Modelos de educación a distancia</a:t>
            </a:r>
            <a:endParaRPr lang="es-MX" b="1" dirty="0">
              <a:solidFill>
                <a:srgbClr val="FF0000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600200"/>
            <a:ext cx="12058650" cy="5257800"/>
          </a:xfrm>
        </p:spPr>
        <p:txBody>
          <a:bodyPr>
            <a:normAutofit/>
          </a:bodyPr>
          <a:lstStyle/>
          <a:p>
            <a:r>
              <a:rPr lang="es-MX" sz="2600" b="1" dirty="0"/>
              <a:t>S</a:t>
            </a:r>
            <a:r>
              <a:rPr lang="es-MX" sz="2600" b="1" dirty="0" smtClean="0"/>
              <a:t>on </a:t>
            </a:r>
            <a:r>
              <a:rPr lang="es-MX" sz="2600" b="1" dirty="0"/>
              <a:t>un conjunto de sistemas, medios, recursos y disposiciones legales que ponen las instituciones públicas deben ser capaces de  renovar y transmitir esos conocimientos y técnicas y de dar respuesta al aumento de la demanda  educativa a continuación se presentan los diversos modelos:</a:t>
            </a:r>
          </a:p>
          <a:p>
            <a:r>
              <a:rPr lang="es-MX" sz="2600" b="1" dirty="0"/>
              <a:t>Modelo de Enseñanza Pública Abierta y a Distancia</a:t>
            </a:r>
          </a:p>
          <a:p>
            <a:r>
              <a:rPr lang="es-MX" sz="2600" b="1" dirty="0" smtClean="0"/>
              <a:t>Modelo </a:t>
            </a:r>
            <a:r>
              <a:rPr lang="es-MX" sz="2600" b="1" dirty="0"/>
              <a:t>de agrupamiento</a:t>
            </a:r>
            <a:r>
              <a:rPr lang="es-MX" sz="2600" b="1" dirty="0" smtClean="0"/>
              <a:t>:</a:t>
            </a:r>
            <a:endParaRPr lang="es-MX" sz="2600" b="1" dirty="0"/>
          </a:p>
          <a:p>
            <a:r>
              <a:rPr lang="es-MX" sz="2600" b="1" dirty="0"/>
              <a:t>Modelo Multimedia</a:t>
            </a:r>
          </a:p>
          <a:p>
            <a:r>
              <a:rPr lang="es-MX" sz="2600" b="1" dirty="0" smtClean="0"/>
              <a:t>modelo </a:t>
            </a:r>
            <a:r>
              <a:rPr lang="es-MX" sz="2600" b="1" dirty="0"/>
              <a:t>de </a:t>
            </a:r>
            <a:r>
              <a:rPr lang="es-MX" sz="2600" b="1" dirty="0" smtClean="0"/>
              <a:t>agrupamiento</a:t>
            </a:r>
            <a:endParaRPr lang="es-MX" sz="2600" b="1" dirty="0"/>
          </a:p>
          <a:p>
            <a:r>
              <a:rPr lang="es-MX" sz="2600" b="1" dirty="0"/>
              <a:t> Modelo de Instituciones Privadas de Educación a </a:t>
            </a:r>
            <a:r>
              <a:rPr lang="es-MX" sz="2600" b="1" dirty="0" smtClean="0"/>
              <a:t>Distancia</a:t>
            </a:r>
            <a:endParaRPr lang="es-MX" sz="2600" b="1" dirty="0"/>
          </a:p>
          <a:p>
            <a:r>
              <a:rPr lang="es-MX" sz="2600" b="1" dirty="0"/>
              <a:t>Modelos introducidos en el análisis del Proyecto VOCTADE</a:t>
            </a:r>
          </a:p>
          <a:p>
            <a:endParaRPr lang="es-MX" sz="2600" b="1" dirty="0" smtClean="0"/>
          </a:p>
        </p:txBody>
      </p:sp>
    </p:spTree>
    <p:extLst>
      <p:ext uri="{BB962C8B-B14F-4D97-AF65-F5344CB8AC3E}">
        <p14:creationId xmlns:p14="http://schemas.microsoft.com/office/powerpoint/2010/main" val="419331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28750" y="1162050"/>
            <a:ext cx="10056812" cy="5339722"/>
          </a:xfrm>
        </p:spPr>
        <p:txBody>
          <a:bodyPr>
            <a:noAutofit/>
          </a:bodyPr>
          <a:lstStyle/>
          <a:p>
            <a:pPr algn="ctr"/>
            <a:r>
              <a:rPr lang="es-MX" sz="2400" b="1" dirty="0" smtClean="0"/>
              <a:t>Reflexiones </a:t>
            </a:r>
          </a:p>
          <a:p>
            <a:r>
              <a:rPr lang="es-MX" sz="2400" b="1" dirty="0" smtClean="0"/>
              <a:t>Ocasionalmente </a:t>
            </a:r>
            <a:r>
              <a:rPr lang="es-MX" sz="2400" b="1" dirty="0"/>
              <a:t>o muy seguido nos ponemos obstáculos y no nos creemos capaces de poder hacer las cosas bien creo que no hay  límites nosotros mismos no los ponemos al decir ”no puedo” “es difícil” “no voy a poder” o “no quiero hacerlo”.  También es necesario contar con el apoyo de alguien que siempre te este motivando que te ayude a mejorar, debemos aprender a valorar las cosas o las personas que nos rodean, a veces nos pasamos quejando de la vida porque no tenemos esto o aquello sin darnos cuenta que a nuestro alrededor hay personas sin comida, sin cariño , sin casa, sin familia, que, quisieran estar en nuestro lugar; es necesario  aprender a ser humanos, ya que no basta con una profesión u oficio, dar sin espera nada a cambio, ser generosos, ser mas humanos.</a:t>
            </a:r>
          </a:p>
          <a:p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4632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17662" y="914400"/>
            <a:ext cx="8915400" cy="3777622"/>
          </a:xfrm>
        </p:spPr>
        <p:txBody>
          <a:bodyPr/>
          <a:lstStyle/>
          <a:p>
            <a:pPr marL="0" indent="0" algn="ctr">
              <a:buNone/>
            </a:pPr>
            <a:r>
              <a:rPr lang="es-MX" sz="2800" b="1" dirty="0" smtClean="0">
                <a:solidFill>
                  <a:srgbClr val="FF0000"/>
                </a:solidFill>
              </a:rPr>
              <a:t>Conclusión </a:t>
            </a:r>
          </a:p>
          <a:p>
            <a:r>
              <a:rPr lang="es-MX" sz="2800" b="1" dirty="0" smtClean="0"/>
              <a:t>Como </a:t>
            </a:r>
            <a:r>
              <a:rPr lang="es-MX" sz="2800" b="1" dirty="0"/>
              <a:t>conclusión podría decir que mis aprendizajes adquiridos durante el primer parcial de Educación a Distancia fueron significativos  la mayoría de ellos los comprendí además de que los videos me dejaron una buena reflexión, y los programas es cuestión de práctica para poder realizar mejor los trabajos.</a:t>
            </a:r>
          </a:p>
          <a:p>
            <a:pPr marL="0" indent="0">
              <a:buNone/>
            </a:pPr>
            <a:endParaRPr lang="es-MX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51097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piral">
  <a:themeElements>
    <a:clrScheme name="Espiral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Espiral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Espiral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</TotalTime>
  <Words>818</Words>
  <Application>Microsoft Office PowerPoint</Application>
  <PresentationFormat>Panorámica</PresentationFormat>
  <Paragraphs>41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Aharoni</vt:lpstr>
      <vt:lpstr>Algerian</vt:lpstr>
      <vt:lpstr>Arial</vt:lpstr>
      <vt:lpstr>Calibri</vt:lpstr>
      <vt:lpstr>Century Gothic</vt:lpstr>
      <vt:lpstr>Wingdings 3</vt:lpstr>
      <vt:lpstr>Espiral</vt:lpstr>
      <vt:lpstr>Presentación de PowerPoint</vt:lpstr>
      <vt:lpstr>Antecedentes de la educación a distancia. </vt:lpstr>
      <vt:lpstr>Presentación de PowerPoint</vt:lpstr>
      <vt:lpstr>Evolución de la educación a distancia</vt:lpstr>
      <vt:lpstr>Definición de Educación a Distancia</vt:lpstr>
      <vt:lpstr>Componentes de la Educación a Distancia</vt:lpstr>
      <vt:lpstr>Modelos de educación a distancia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H-P</dc:creator>
  <cp:lastModifiedBy>H-P</cp:lastModifiedBy>
  <cp:revision>4</cp:revision>
  <dcterms:created xsi:type="dcterms:W3CDTF">2015-09-17T20:05:10Z</dcterms:created>
  <dcterms:modified xsi:type="dcterms:W3CDTF">2015-09-17T20:34:59Z</dcterms:modified>
</cp:coreProperties>
</file>