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8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2" autoAdjust="0"/>
    <p:restoredTop sz="94660"/>
  </p:normalViewPr>
  <p:slideViewPr>
    <p:cSldViewPr snapToGrid="0">
      <p:cViewPr varScale="1">
        <p:scale>
          <a:sx n="64" d="100"/>
          <a:sy n="64" d="100"/>
        </p:scale>
        <p:origin x="39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y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 con descrip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r la tarjeta de nomb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dadero o fals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s-ES" smtClean="0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10/24/2015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Marcador de contenido 5"/>
          <p:cNvSpPr>
            <a:spLocks noGrp="1"/>
          </p:cNvSpPr>
          <p:nvPr>
            <p:ph idx="1"/>
          </p:nvPr>
        </p:nvSpPr>
        <p:spPr>
          <a:xfrm>
            <a:off x="4017364" y="119922"/>
            <a:ext cx="3402767" cy="1019331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marL="0" indent="0" algn="ctr">
              <a:buNone/>
            </a:pPr>
            <a:r>
              <a:rPr lang="es-MX" sz="2800" dirty="0" smtClean="0">
                <a:latin typeface="Agency FB" panose="020B0503020202020204" pitchFamily="34" charset="0"/>
              </a:rPr>
              <a:t>Bloque </a:t>
            </a:r>
            <a:r>
              <a:rPr lang="es-MX" sz="2800" dirty="0">
                <a:latin typeface="Agency FB" panose="020B0503020202020204" pitchFamily="34" charset="0"/>
              </a:rPr>
              <a:t>3. Recursos y contenidos </a:t>
            </a:r>
          </a:p>
        </p:txBody>
      </p:sp>
      <p:cxnSp>
        <p:nvCxnSpPr>
          <p:cNvPr id="8" name="Conector recto 7"/>
          <p:cNvCxnSpPr>
            <a:stCxn id="6" idx="2"/>
          </p:cNvCxnSpPr>
          <p:nvPr/>
        </p:nvCxnSpPr>
        <p:spPr>
          <a:xfrm>
            <a:off x="5718748" y="1139253"/>
            <a:ext cx="22485" cy="34477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Conector recto 9"/>
          <p:cNvCxnSpPr/>
          <p:nvPr/>
        </p:nvCxnSpPr>
        <p:spPr>
          <a:xfrm flipV="1">
            <a:off x="1379095" y="1484026"/>
            <a:ext cx="9368853" cy="149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Conector recto de flecha 11"/>
          <p:cNvCxnSpPr/>
          <p:nvPr/>
        </p:nvCxnSpPr>
        <p:spPr>
          <a:xfrm>
            <a:off x="1394085" y="1484026"/>
            <a:ext cx="29981" cy="3897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ector recto de flecha 13"/>
          <p:cNvCxnSpPr/>
          <p:nvPr/>
        </p:nvCxnSpPr>
        <p:spPr>
          <a:xfrm>
            <a:off x="10747948" y="1499016"/>
            <a:ext cx="0" cy="3747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Rectángulo redondeado 14"/>
          <p:cNvSpPr/>
          <p:nvPr/>
        </p:nvSpPr>
        <p:spPr>
          <a:xfrm>
            <a:off x="344774" y="1903748"/>
            <a:ext cx="3102964" cy="944381"/>
          </a:xfrm>
          <a:prstGeom prst="roundRect">
            <a:avLst/>
          </a:prstGeom>
          <a:ln/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2800" dirty="0">
                <a:latin typeface="Agency FB" panose="020B0503020202020204" pitchFamily="34" charset="0"/>
              </a:rPr>
              <a:t>3.1. Editor de </a:t>
            </a:r>
            <a:r>
              <a:rPr lang="es-MX" sz="2800" dirty="0" smtClean="0">
                <a:latin typeface="Agency FB" panose="020B0503020202020204" pitchFamily="34" charset="0"/>
              </a:rPr>
              <a:t>texto </a:t>
            </a:r>
            <a:r>
              <a:rPr lang="es-MX" sz="2800" dirty="0">
                <a:latin typeface="Agency FB" panose="020B0503020202020204" pitchFamily="34" charset="0"/>
              </a:rPr>
              <a:t>de Moodle. </a:t>
            </a:r>
          </a:p>
        </p:txBody>
      </p:sp>
      <p:sp>
        <p:nvSpPr>
          <p:cNvPr id="17" name="Rectángulo redondeado 16"/>
          <p:cNvSpPr/>
          <p:nvPr/>
        </p:nvSpPr>
        <p:spPr>
          <a:xfrm>
            <a:off x="9089036" y="1903748"/>
            <a:ext cx="3102964" cy="944381"/>
          </a:xfrm>
          <a:prstGeom prst="roundRect">
            <a:avLst/>
          </a:prstGeom>
          <a:ln>
            <a:solidFill>
              <a:srgbClr val="C0000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2800" dirty="0">
                <a:latin typeface="Agency FB" panose="020B0503020202020204" pitchFamily="34" charset="0"/>
              </a:rPr>
              <a:t>3.2. Agregar y modificar recursos.</a:t>
            </a:r>
          </a:p>
        </p:txBody>
      </p:sp>
      <p:cxnSp>
        <p:nvCxnSpPr>
          <p:cNvPr id="21" name="Conector recto de flecha 20"/>
          <p:cNvCxnSpPr/>
          <p:nvPr/>
        </p:nvCxnSpPr>
        <p:spPr>
          <a:xfrm flipH="1">
            <a:off x="1618938" y="2848129"/>
            <a:ext cx="14990" cy="3147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ector recto de flecha 22"/>
          <p:cNvCxnSpPr/>
          <p:nvPr/>
        </p:nvCxnSpPr>
        <p:spPr>
          <a:xfrm>
            <a:off x="10912839" y="2878107"/>
            <a:ext cx="0" cy="1948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Rectángulo redondeado 23"/>
          <p:cNvSpPr/>
          <p:nvPr/>
        </p:nvSpPr>
        <p:spPr>
          <a:xfrm>
            <a:off x="824459" y="3162925"/>
            <a:ext cx="1618937" cy="944381"/>
          </a:xfrm>
          <a:prstGeom prst="roundRect">
            <a:avLst/>
          </a:prstGeom>
          <a:ln/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2800" dirty="0">
                <a:latin typeface="Agency FB" panose="020B0503020202020204" pitchFamily="34" charset="0"/>
              </a:rPr>
              <a:t>¿Para qué sirve? </a:t>
            </a:r>
          </a:p>
        </p:txBody>
      </p:sp>
      <p:sp>
        <p:nvSpPr>
          <p:cNvPr id="25" name="Rectángulo redondeado 24"/>
          <p:cNvSpPr/>
          <p:nvPr/>
        </p:nvSpPr>
        <p:spPr>
          <a:xfrm>
            <a:off x="82445" y="4259702"/>
            <a:ext cx="3102964" cy="2598298"/>
          </a:xfrm>
          <a:prstGeom prst="roundRect">
            <a:avLst/>
          </a:prstGeom>
          <a:ln/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2800" dirty="0">
                <a:latin typeface="Agency FB" panose="020B0503020202020204" pitchFamily="34" charset="0"/>
              </a:rPr>
              <a:t>El Editor de texto de Moodle está presente en todo lugar en el que el usuario puede escribir unas líneas. </a:t>
            </a:r>
          </a:p>
        </p:txBody>
      </p:sp>
      <p:cxnSp>
        <p:nvCxnSpPr>
          <p:cNvPr id="26" name="Conector recto de flecha 25"/>
          <p:cNvCxnSpPr/>
          <p:nvPr/>
        </p:nvCxnSpPr>
        <p:spPr>
          <a:xfrm>
            <a:off x="1606446" y="4107306"/>
            <a:ext cx="12492" cy="1523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Rectángulo redondeado 27"/>
          <p:cNvSpPr/>
          <p:nvPr/>
        </p:nvSpPr>
        <p:spPr>
          <a:xfrm>
            <a:off x="4009868" y="5353987"/>
            <a:ext cx="1618937" cy="944381"/>
          </a:xfrm>
          <a:prstGeom prst="roundRect">
            <a:avLst/>
          </a:prstGeom>
          <a:ln/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2800" dirty="0">
                <a:latin typeface="Agency FB" panose="020B0503020202020204" pitchFamily="34" charset="0"/>
              </a:rPr>
              <a:t>¿Cómo funciona? </a:t>
            </a:r>
          </a:p>
        </p:txBody>
      </p:sp>
      <p:sp>
        <p:nvSpPr>
          <p:cNvPr id="29" name="Rectángulo redondeado 28"/>
          <p:cNvSpPr/>
          <p:nvPr/>
        </p:nvSpPr>
        <p:spPr>
          <a:xfrm>
            <a:off x="3515193" y="3732550"/>
            <a:ext cx="3102964" cy="1354117"/>
          </a:xfrm>
          <a:prstGeom prst="roundRect">
            <a:avLst/>
          </a:prstGeom>
          <a:ln/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2800" dirty="0">
                <a:latin typeface="Agency FB" panose="020B0503020202020204" pitchFamily="34" charset="0"/>
              </a:rPr>
              <a:t>Su uso es similar al de otros editores de texto.</a:t>
            </a:r>
          </a:p>
        </p:txBody>
      </p:sp>
      <p:cxnSp>
        <p:nvCxnSpPr>
          <p:cNvPr id="31" name="Conector recto de flecha 30"/>
          <p:cNvCxnSpPr>
            <a:stCxn id="28" idx="0"/>
          </p:cNvCxnSpPr>
          <p:nvPr/>
        </p:nvCxnSpPr>
        <p:spPr>
          <a:xfrm flipV="1">
            <a:off x="4819337" y="4994224"/>
            <a:ext cx="7496" cy="3597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ector recto 32"/>
          <p:cNvCxnSpPr/>
          <p:nvPr/>
        </p:nvCxnSpPr>
        <p:spPr>
          <a:xfrm>
            <a:off x="3185409" y="6490741"/>
            <a:ext cx="1611443" cy="1499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Conector recto de flecha 34"/>
          <p:cNvCxnSpPr>
            <a:endCxn id="28" idx="2"/>
          </p:cNvCxnSpPr>
          <p:nvPr/>
        </p:nvCxnSpPr>
        <p:spPr>
          <a:xfrm flipV="1">
            <a:off x="4819337" y="6298368"/>
            <a:ext cx="0" cy="1998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ángulo redondeado 35"/>
          <p:cNvSpPr/>
          <p:nvPr/>
        </p:nvSpPr>
        <p:spPr>
          <a:xfrm>
            <a:off x="7689954" y="3102962"/>
            <a:ext cx="4609476" cy="1768841"/>
          </a:xfrm>
          <a:prstGeom prst="roundRect">
            <a:avLst/>
          </a:prstGeom>
          <a:ln>
            <a:solidFill>
              <a:srgbClr val="C0000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2800">
                <a:latin typeface="Agency FB" panose="020B0503020202020204" pitchFamily="34" charset="0"/>
              </a:rPr>
              <a:t>El profesor tiene la opción de mostrar al alumno cualquier tipo de documentación ya sea en formato texto, audio, video, etc. </a:t>
            </a:r>
            <a:endParaRPr lang="es-MX" sz="2800" dirty="0">
              <a:latin typeface="Agency FB" panose="020B0503020202020204" pitchFamily="34" charset="0"/>
            </a:endParaRPr>
          </a:p>
        </p:txBody>
      </p:sp>
      <p:sp>
        <p:nvSpPr>
          <p:cNvPr id="37" name="Rectángulo redondeado 36"/>
          <p:cNvSpPr/>
          <p:nvPr/>
        </p:nvSpPr>
        <p:spPr>
          <a:xfrm>
            <a:off x="7542550" y="5089159"/>
            <a:ext cx="4609476" cy="1768841"/>
          </a:xfrm>
          <a:prstGeom prst="roundRect">
            <a:avLst/>
          </a:prstGeom>
          <a:ln>
            <a:solidFill>
              <a:srgbClr val="C0000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2000" dirty="0">
                <a:latin typeface="Agency FB" panose="020B0503020202020204" pitchFamily="34" charset="0"/>
              </a:rPr>
              <a:t>La manera de añadir contenidos en un curso pasa por activar el “Modo Edición”, situarse en cualquiera de las secciones del curso y elegir una de las opciones de “Añadir una actividad o un recurso”. </a:t>
            </a:r>
          </a:p>
        </p:txBody>
      </p:sp>
      <p:cxnSp>
        <p:nvCxnSpPr>
          <p:cNvPr id="39" name="Conector recto de flecha 38"/>
          <p:cNvCxnSpPr>
            <a:stCxn id="36" idx="2"/>
          </p:cNvCxnSpPr>
          <p:nvPr/>
        </p:nvCxnSpPr>
        <p:spPr>
          <a:xfrm>
            <a:off x="9994692" y="4871803"/>
            <a:ext cx="0" cy="2148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785646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0" y="0"/>
            <a:ext cx="12192000" cy="6858000"/>
          </a:xfrm>
        </p:spPr>
        <p:txBody>
          <a:bodyPr/>
          <a:lstStyle/>
          <a:p>
            <a:endParaRPr lang="es-MX" dirty="0"/>
          </a:p>
        </p:txBody>
      </p:sp>
      <p:sp>
        <p:nvSpPr>
          <p:cNvPr id="4" name="Rectángulo redondeado 3"/>
          <p:cNvSpPr/>
          <p:nvPr/>
        </p:nvSpPr>
        <p:spPr>
          <a:xfrm>
            <a:off x="3942413" y="164891"/>
            <a:ext cx="3882453" cy="974361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3600" dirty="0">
                <a:latin typeface="Agency FB" panose="020B0503020202020204" pitchFamily="34" charset="0"/>
              </a:rPr>
              <a:t>Bloque 4. Actividades </a:t>
            </a:r>
          </a:p>
        </p:txBody>
      </p:sp>
      <p:cxnSp>
        <p:nvCxnSpPr>
          <p:cNvPr id="6" name="Conector recto 5"/>
          <p:cNvCxnSpPr/>
          <p:nvPr/>
        </p:nvCxnSpPr>
        <p:spPr>
          <a:xfrm flipH="1">
            <a:off x="5816184" y="1139252"/>
            <a:ext cx="14990" cy="14990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Conector recto 7"/>
          <p:cNvCxnSpPr/>
          <p:nvPr/>
        </p:nvCxnSpPr>
        <p:spPr>
          <a:xfrm>
            <a:off x="884420" y="1289154"/>
            <a:ext cx="10837888" cy="1249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Conector recto de flecha 10"/>
          <p:cNvCxnSpPr/>
          <p:nvPr/>
        </p:nvCxnSpPr>
        <p:spPr>
          <a:xfrm>
            <a:off x="869430" y="1289154"/>
            <a:ext cx="14990" cy="1798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ángulo 11"/>
          <p:cNvSpPr/>
          <p:nvPr/>
        </p:nvSpPr>
        <p:spPr>
          <a:xfrm>
            <a:off x="209236" y="1504013"/>
            <a:ext cx="1319135" cy="434715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4.1. Foro. </a:t>
            </a:r>
          </a:p>
        </p:txBody>
      </p:sp>
      <p:sp>
        <p:nvSpPr>
          <p:cNvPr id="19" name="Rectángulo 18"/>
          <p:cNvSpPr/>
          <p:nvPr/>
        </p:nvSpPr>
        <p:spPr>
          <a:xfrm>
            <a:off x="2074263" y="1509010"/>
            <a:ext cx="1319135" cy="859436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4.2. Foro de noticias. </a:t>
            </a:r>
          </a:p>
        </p:txBody>
      </p:sp>
      <p:sp>
        <p:nvSpPr>
          <p:cNvPr id="20" name="Rectángulo 19"/>
          <p:cNvSpPr/>
          <p:nvPr/>
        </p:nvSpPr>
        <p:spPr>
          <a:xfrm>
            <a:off x="3677585" y="1466538"/>
            <a:ext cx="1319135" cy="662065"/>
          </a:xfrm>
          <a:prstGeom prst="rect">
            <a:avLst/>
          </a:prstGeom>
          <a:ln>
            <a:solidFill>
              <a:srgbClr val="FFC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MX" dirty="0" smtClean="0"/>
          </a:p>
          <a:p>
            <a:pPr algn="ctr"/>
            <a:r>
              <a:rPr lang="es-MX" dirty="0" smtClean="0"/>
              <a:t>4.3</a:t>
            </a:r>
            <a:r>
              <a:rPr lang="es-MX" dirty="0"/>
              <a:t>. Mensajes. </a:t>
            </a:r>
          </a:p>
          <a:p>
            <a:pPr algn="ctr"/>
            <a:endParaRPr lang="es-MX" dirty="0"/>
          </a:p>
        </p:txBody>
      </p:sp>
      <p:sp>
        <p:nvSpPr>
          <p:cNvPr id="21" name="Rectángulo 20"/>
          <p:cNvSpPr/>
          <p:nvPr/>
        </p:nvSpPr>
        <p:spPr>
          <a:xfrm>
            <a:off x="5154117" y="1475281"/>
            <a:ext cx="1319135" cy="434715"/>
          </a:xfrm>
          <a:prstGeom prst="rect">
            <a:avLst/>
          </a:prstGeom>
          <a:ln>
            <a:solidFill>
              <a:srgbClr val="00B05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4.4. Chat. </a:t>
            </a:r>
          </a:p>
        </p:txBody>
      </p:sp>
      <p:sp>
        <p:nvSpPr>
          <p:cNvPr id="22" name="Rectángulo 21"/>
          <p:cNvSpPr/>
          <p:nvPr/>
        </p:nvSpPr>
        <p:spPr>
          <a:xfrm>
            <a:off x="6572560" y="1475281"/>
            <a:ext cx="1319135" cy="463447"/>
          </a:xfrm>
          <a:prstGeom prst="rect">
            <a:avLst/>
          </a:prstGeom>
          <a:ln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4.5. Consulta.</a:t>
            </a:r>
          </a:p>
        </p:txBody>
      </p:sp>
      <p:sp>
        <p:nvSpPr>
          <p:cNvPr id="23" name="Rectángulo 22"/>
          <p:cNvSpPr/>
          <p:nvPr/>
        </p:nvSpPr>
        <p:spPr>
          <a:xfrm>
            <a:off x="8005995" y="1466538"/>
            <a:ext cx="1319135" cy="993097"/>
          </a:xfrm>
          <a:prstGeom prst="rect">
            <a:avLst/>
          </a:prstGeom>
          <a:ln>
            <a:solidFill>
              <a:srgbClr val="7030A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4.6. Encuestas (Feedback). </a:t>
            </a:r>
          </a:p>
        </p:txBody>
      </p:sp>
      <p:sp>
        <p:nvSpPr>
          <p:cNvPr id="24" name="Rectángulo 23"/>
          <p:cNvSpPr/>
          <p:nvPr/>
        </p:nvSpPr>
        <p:spPr>
          <a:xfrm>
            <a:off x="9401330" y="1469036"/>
            <a:ext cx="1319135" cy="434715"/>
          </a:xfrm>
          <a:prstGeom prst="rect">
            <a:avLst/>
          </a:prstGeom>
          <a:ln>
            <a:solidFill>
              <a:srgbClr val="FF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4.7. Tarea. </a:t>
            </a:r>
          </a:p>
        </p:txBody>
      </p:sp>
      <p:sp>
        <p:nvSpPr>
          <p:cNvPr id="25" name="Rectángulo 24"/>
          <p:cNvSpPr/>
          <p:nvPr/>
        </p:nvSpPr>
        <p:spPr>
          <a:xfrm>
            <a:off x="10872865" y="1504012"/>
            <a:ext cx="1319135" cy="864433"/>
          </a:xfrm>
          <a:prstGeom prst="rect">
            <a:avLst/>
          </a:prstGeom>
          <a:ln>
            <a:solidFill>
              <a:schemeClr val="accent6">
                <a:lumMod val="60000"/>
                <a:lumOff val="4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dirty="0"/>
              <a:t>4.8. Cuestionario. </a:t>
            </a:r>
          </a:p>
        </p:txBody>
      </p:sp>
      <p:cxnSp>
        <p:nvCxnSpPr>
          <p:cNvPr id="27" name="Conector recto de flecha 26"/>
          <p:cNvCxnSpPr/>
          <p:nvPr/>
        </p:nvCxnSpPr>
        <p:spPr>
          <a:xfrm>
            <a:off x="2728210" y="1304144"/>
            <a:ext cx="14990" cy="16239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ector recto de flecha 28"/>
          <p:cNvCxnSpPr>
            <a:endCxn id="20" idx="0"/>
          </p:cNvCxnSpPr>
          <p:nvPr/>
        </p:nvCxnSpPr>
        <p:spPr>
          <a:xfrm>
            <a:off x="4332157" y="1304144"/>
            <a:ext cx="4996" cy="16239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ector recto de flecha 30"/>
          <p:cNvCxnSpPr>
            <a:endCxn id="21" idx="0"/>
          </p:cNvCxnSpPr>
          <p:nvPr/>
        </p:nvCxnSpPr>
        <p:spPr>
          <a:xfrm flipH="1">
            <a:off x="5813685" y="1304143"/>
            <a:ext cx="17489" cy="171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ector recto de flecha 32"/>
          <p:cNvCxnSpPr>
            <a:endCxn id="22" idx="0"/>
          </p:cNvCxnSpPr>
          <p:nvPr/>
        </p:nvCxnSpPr>
        <p:spPr>
          <a:xfrm>
            <a:off x="7195279" y="1304143"/>
            <a:ext cx="36849" cy="171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Conector recto de flecha 34"/>
          <p:cNvCxnSpPr>
            <a:endCxn id="23" idx="0"/>
          </p:cNvCxnSpPr>
          <p:nvPr/>
        </p:nvCxnSpPr>
        <p:spPr>
          <a:xfrm flipH="1">
            <a:off x="8665563" y="1304143"/>
            <a:ext cx="13742" cy="1623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ector recto de flecha 36"/>
          <p:cNvCxnSpPr/>
          <p:nvPr/>
        </p:nvCxnSpPr>
        <p:spPr>
          <a:xfrm>
            <a:off x="10028420" y="1304143"/>
            <a:ext cx="0" cy="1499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ector recto de flecha 38"/>
          <p:cNvCxnSpPr/>
          <p:nvPr/>
        </p:nvCxnSpPr>
        <p:spPr>
          <a:xfrm flipH="1">
            <a:off x="11692328" y="1304143"/>
            <a:ext cx="29980" cy="1623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ángulo 40"/>
          <p:cNvSpPr/>
          <p:nvPr/>
        </p:nvSpPr>
        <p:spPr>
          <a:xfrm>
            <a:off x="209236" y="2141095"/>
            <a:ext cx="1788827" cy="4716906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1600" dirty="0"/>
              <a:t>El Foro es una herramienta de comunicación y trabajo. Un Foro puede verse como una pizarra de mensajes online donde profesores y alumnos pueden colocar nuevos mensajes o responder a otros antiguos, creando así hilos de conversación</a:t>
            </a:r>
            <a:r>
              <a:rPr lang="es-MX" dirty="0"/>
              <a:t>. </a:t>
            </a:r>
          </a:p>
        </p:txBody>
      </p:sp>
      <p:sp>
        <p:nvSpPr>
          <p:cNvPr id="42" name="Rectángulo 41"/>
          <p:cNvSpPr/>
          <p:nvPr/>
        </p:nvSpPr>
        <p:spPr>
          <a:xfrm>
            <a:off x="2083632" y="2569564"/>
            <a:ext cx="1484027" cy="4288436"/>
          </a:xfrm>
          <a:prstGeom prst="rect">
            <a:avLst/>
          </a:prstGeom>
          <a:ln>
            <a:solidFill>
              <a:schemeClr val="accent2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1600" dirty="0"/>
              <a:t>El Foro de Novedades se usa como un “Tablón de anuncios”, ya que se trata de un tipo de Foro especial destinado a enviar notificaciones importantes de la asignatura. </a:t>
            </a:r>
            <a:r>
              <a:rPr lang="es-MX" dirty="0" smtClean="0"/>
              <a:t> </a:t>
            </a:r>
            <a:endParaRPr lang="es-MX" dirty="0"/>
          </a:p>
        </p:txBody>
      </p:sp>
      <p:sp>
        <p:nvSpPr>
          <p:cNvPr id="43" name="Rectángulo 42"/>
          <p:cNvSpPr/>
          <p:nvPr/>
        </p:nvSpPr>
        <p:spPr>
          <a:xfrm>
            <a:off x="3681958" y="2378439"/>
            <a:ext cx="1457167" cy="4367135"/>
          </a:xfrm>
          <a:prstGeom prst="rect">
            <a:avLst/>
          </a:prstGeom>
          <a:ln>
            <a:solidFill>
              <a:srgbClr val="FFC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1600" dirty="0"/>
              <a:t>La Mensajería permite mantener una comunicación escrita entre dos usuarios. Todos los mensajes se registran y pueden ser revisados posteriormente. </a:t>
            </a:r>
            <a:endParaRPr lang="es-MX" dirty="0"/>
          </a:p>
        </p:txBody>
      </p:sp>
      <p:sp>
        <p:nvSpPr>
          <p:cNvPr id="44" name="Rectángulo 43"/>
          <p:cNvSpPr/>
          <p:nvPr/>
        </p:nvSpPr>
        <p:spPr>
          <a:xfrm>
            <a:off x="5231565" y="2378439"/>
            <a:ext cx="1241687" cy="4367135"/>
          </a:xfrm>
          <a:prstGeom prst="rect">
            <a:avLst/>
          </a:prstGeom>
          <a:ln>
            <a:solidFill>
              <a:srgbClr val="00B05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1600" dirty="0"/>
              <a:t>El Chat de Moodle es una herramienta de comunicación que permite a los usuarios mantener conversaciones en tiempo real. </a:t>
            </a:r>
          </a:p>
        </p:txBody>
      </p:sp>
      <p:sp>
        <p:nvSpPr>
          <p:cNvPr id="45" name="Rectángulo 44"/>
          <p:cNvSpPr/>
          <p:nvPr/>
        </p:nvSpPr>
        <p:spPr>
          <a:xfrm>
            <a:off x="6565692" y="2248523"/>
            <a:ext cx="1440303" cy="4489556"/>
          </a:xfrm>
          <a:prstGeom prst="rect">
            <a:avLst/>
          </a:prstGeom>
          <a:ln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1600" dirty="0"/>
              <a:t>La Consulta permite al profesor realizar una pregunta, junto con una lista de opciones o respuestas, de las cuales pueden escoger una o más de una </a:t>
            </a:r>
            <a:r>
              <a:rPr lang="es-MX" sz="1600" dirty="0" smtClean="0"/>
              <a:t>.</a:t>
            </a:r>
            <a:endParaRPr lang="es-MX" sz="1600" dirty="0"/>
          </a:p>
        </p:txBody>
      </p:sp>
      <p:sp>
        <p:nvSpPr>
          <p:cNvPr id="46" name="Rectángulo 45"/>
          <p:cNvSpPr/>
          <p:nvPr/>
        </p:nvSpPr>
        <p:spPr>
          <a:xfrm>
            <a:off x="8060334" y="2602046"/>
            <a:ext cx="1319135" cy="4136034"/>
          </a:xfrm>
          <a:prstGeom prst="rect">
            <a:avLst/>
          </a:prstGeom>
          <a:ln>
            <a:solidFill>
              <a:srgbClr val="7030A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1500" dirty="0"/>
              <a:t>La Encuesta permite al profesor realizar una serie de preguntas a los alumnos y analizar las respuestas. Se puede configurar para que las éstas sean anónimas. </a:t>
            </a:r>
          </a:p>
        </p:txBody>
      </p:sp>
      <p:sp>
        <p:nvSpPr>
          <p:cNvPr id="47" name="Rectángulo 46"/>
          <p:cNvSpPr/>
          <p:nvPr/>
        </p:nvSpPr>
        <p:spPr>
          <a:xfrm>
            <a:off x="9432562" y="2602045"/>
            <a:ext cx="1319135" cy="4136033"/>
          </a:xfrm>
          <a:prstGeom prst="rect">
            <a:avLst/>
          </a:prstGeom>
          <a:ln>
            <a:solidFill>
              <a:srgbClr val="FF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1500" dirty="0"/>
              <a:t>La Tarea es una herramienta que sirve para recoger el trabajo de los alumnos de un curso. </a:t>
            </a:r>
          </a:p>
        </p:txBody>
      </p:sp>
      <p:sp>
        <p:nvSpPr>
          <p:cNvPr id="48" name="Rectángulo 47"/>
          <p:cNvSpPr/>
          <p:nvPr/>
        </p:nvSpPr>
        <p:spPr>
          <a:xfrm>
            <a:off x="10812281" y="2569564"/>
            <a:ext cx="1319135" cy="4288436"/>
          </a:xfrm>
          <a:prstGeom prst="rect">
            <a:avLst/>
          </a:prstGeom>
          <a:ln>
            <a:solidFill>
              <a:schemeClr val="accent6">
                <a:lumMod val="60000"/>
                <a:lumOff val="40000"/>
              </a:schemeClr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s-MX" sz="1500" dirty="0"/>
              <a:t>El Cuestionario es una actividad dónde, la calificación se calcula automáticamente. Sirve al alumno como autoevaluación y el profesor puede usarlo para realizar un examen al alumno. </a:t>
            </a:r>
          </a:p>
        </p:txBody>
      </p:sp>
      <p:cxnSp>
        <p:nvCxnSpPr>
          <p:cNvPr id="50" name="Conector recto de flecha 49"/>
          <p:cNvCxnSpPr>
            <a:stCxn id="12" idx="2"/>
          </p:cNvCxnSpPr>
          <p:nvPr/>
        </p:nvCxnSpPr>
        <p:spPr>
          <a:xfrm>
            <a:off x="868804" y="1938728"/>
            <a:ext cx="15616" cy="1898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ector recto de flecha 51"/>
          <p:cNvCxnSpPr>
            <a:stCxn id="19" idx="2"/>
          </p:cNvCxnSpPr>
          <p:nvPr/>
        </p:nvCxnSpPr>
        <p:spPr>
          <a:xfrm flipH="1">
            <a:off x="2728210" y="2368446"/>
            <a:ext cx="5621" cy="2011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ector recto de flecha 53"/>
          <p:cNvCxnSpPr>
            <a:stCxn id="20" idx="2"/>
          </p:cNvCxnSpPr>
          <p:nvPr/>
        </p:nvCxnSpPr>
        <p:spPr>
          <a:xfrm flipH="1">
            <a:off x="4332157" y="2128603"/>
            <a:ext cx="4996" cy="23984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Conector recto de flecha 55"/>
          <p:cNvCxnSpPr>
            <a:stCxn id="21" idx="2"/>
          </p:cNvCxnSpPr>
          <p:nvPr/>
        </p:nvCxnSpPr>
        <p:spPr>
          <a:xfrm>
            <a:off x="5813685" y="1909996"/>
            <a:ext cx="17489" cy="4584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Conector recto de flecha 57"/>
          <p:cNvCxnSpPr>
            <a:stCxn id="22" idx="2"/>
          </p:cNvCxnSpPr>
          <p:nvPr/>
        </p:nvCxnSpPr>
        <p:spPr>
          <a:xfrm>
            <a:off x="7232128" y="1938728"/>
            <a:ext cx="0" cy="3097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ector recto de flecha 59"/>
          <p:cNvCxnSpPr/>
          <p:nvPr/>
        </p:nvCxnSpPr>
        <p:spPr>
          <a:xfrm>
            <a:off x="8679305" y="2459636"/>
            <a:ext cx="0" cy="1911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Conector recto de flecha 61"/>
          <p:cNvCxnSpPr>
            <a:stCxn id="24" idx="2"/>
          </p:cNvCxnSpPr>
          <p:nvPr/>
        </p:nvCxnSpPr>
        <p:spPr>
          <a:xfrm flipH="1">
            <a:off x="10028420" y="1903751"/>
            <a:ext cx="32478" cy="6658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Conector recto de flecha 63"/>
          <p:cNvCxnSpPr/>
          <p:nvPr/>
        </p:nvCxnSpPr>
        <p:spPr>
          <a:xfrm>
            <a:off x="11692328" y="2368445"/>
            <a:ext cx="0" cy="2011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99691550"/>
      </p:ext>
    </p:extLst>
  </p:cSld>
  <p:clrMapOvr>
    <a:masterClrMapping/>
  </p:clrMapOvr>
</p:sld>
</file>

<file path=ppt/theme/theme1.xml><?xml version="1.0" encoding="utf-8"?>
<a:theme xmlns:a="http://schemas.openxmlformats.org/drawingml/2006/main" name="Espiral">
  <a:themeElements>
    <a:clrScheme name="Wisp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4F34B87B-9C7A-41AE-A6CB-48536223DFF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125</TotalTime>
  <Words>385</Words>
  <Application>Microsoft Office PowerPoint</Application>
  <PresentationFormat>Panorámica</PresentationFormat>
  <Paragraphs>27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7" baseType="lpstr">
      <vt:lpstr>Agency FB</vt:lpstr>
      <vt:lpstr>Arial</vt:lpstr>
      <vt:lpstr>Century Gothic</vt:lpstr>
      <vt:lpstr>Wingdings 3</vt:lpstr>
      <vt:lpstr>Espiral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FIDEL</dc:creator>
  <cp:lastModifiedBy>FIDEL</cp:lastModifiedBy>
  <cp:revision>4</cp:revision>
  <dcterms:created xsi:type="dcterms:W3CDTF">2015-10-24T17:25:43Z</dcterms:created>
  <dcterms:modified xsi:type="dcterms:W3CDTF">2015-10-24T19:30:48Z</dcterms:modified>
</cp:coreProperties>
</file>

<file path=docProps/thumbnail.jpeg>
</file>