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67" r:id="rId5"/>
    <p:sldId id="266" r:id="rId6"/>
    <p:sldId id="268" r:id="rId7"/>
    <p:sldId id="264" r:id="rId8"/>
    <p:sldId id="265" r:id="rId9"/>
    <p:sldId id="263" r:id="rId10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66" y="7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8A78E41-08A9-489C-BD5D-3F7C61A513E2}" type="doc">
      <dgm:prSet loTypeId="urn:microsoft.com/office/officeart/2005/8/layout/hList1" loCatId="list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es-MX"/>
        </a:p>
      </dgm:t>
    </dgm:pt>
    <dgm:pt modelId="{0DF8953E-65E8-4B56-BDDA-2FBC86A240B0}">
      <dgm:prSet phldrT="[Texto]"/>
      <dgm:spPr/>
      <dgm:t>
        <a:bodyPr/>
        <a:lstStyle/>
        <a:p>
          <a:r>
            <a:rPr lang="es-MX"/>
            <a:t>Modelos intitucionales de educación a distancia</a:t>
          </a:r>
        </a:p>
      </dgm:t>
    </dgm:pt>
    <dgm:pt modelId="{8A91D8BB-89E5-4FE0-B165-C1DF392BC377}" type="parTrans" cxnId="{29084AEE-5029-4CFD-B0C3-CCEEF249DCBC}">
      <dgm:prSet/>
      <dgm:spPr/>
      <dgm:t>
        <a:bodyPr/>
        <a:lstStyle/>
        <a:p>
          <a:endParaRPr lang="es-MX"/>
        </a:p>
      </dgm:t>
    </dgm:pt>
    <dgm:pt modelId="{48D235FF-3750-401A-9E6A-5AB09859D722}" type="sibTrans" cxnId="{29084AEE-5029-4CFD-B0C3-CCEEF249DCBC}">
      <dgm:prSet/>
      <dgm:spPr/>
      <dgm:t>
        <a:bodyPr/>
        <a:lstStyle/>
        <a:p>
          <a:endParaRPr lang="es-MX"/>
        </a:p>
      </dgm:t>
    </dgm:pt>
    <dgm:pt modelId="{752C0350-A55E-4428-AE8B-600774ED8EF8}">
      <dgm:prSet phldrT="[Texto]"/>
      <dgm:spPr/>
      <dgm:t>
        <a:bodyPr/>
        <a:lstStyle/>
        <a:p>
          <a:r>
            <a:rPr lang="es-MX" dirty="0"/>
            <a:t>Es el conjunto de sistemas, medios y recursos disponibles legales que componen las instituciones públicas </a:t>
          </a:r>
        </a:p>
      </dgm:t>
    </dgm:pt>
    <dgm:pt modelId="{2647FA62-0D63-4301-9868-C2E3B83A4C19}" type="parTrans" cxnId="{15ADC0D7-3C2D-4B4D-A8D9-CB46C630852D}">
      <dgm:prSet/>
      <dgm:spPr/>
      <dgm:t>
        <a:bodyPr/>
        <a:lstStyle/>
        <a:p>
          <a:endParaRPr lang="es-MX"/>
        </a:p>
      </dgm:t>
    </dgm:pt>
    <dgm:pt modelId="{3F91F1BA-298B-4C8F-9894-08CB1CFA8E31}" type="sibTrans" cxnId="{15ADC0D7-3C2D-4B4D-A8D9-CB46C630852D}">
      <dgm:prSet/>
      <dgm:spPr/>
      <dgm:t>
        <a:bodyPr/>
        <a:lstStyle/>
        <a:p>
          <a:endParaRPr lang="es-MX"/>
        </a:p>
      </dgm:t>
    </dgm:pt>
    <dgm:pt modelId="{AE8D87D4-675F-4C50-8073-390C949972D0}">
      <dgm:prSet phldrT="[Texto]"/>
      <dgm:spPr/>
      <dgm:t>
        <a:bodyPr/>
        <a:lstStyle/>
        <a:p>
          <a:r>
            <a:rPr lang="es-MX"/>
            <a:t>Modelo de enseñanza Pública abierto y a distancia </a:t>
          </a:r>
        </a:p>
      </dgm:t>
    </dgm:pt>
    <dgm:pt modelId="{79496077-E89F-4813-AE0A-A0C9720B0D59}" type="parTrans" cxnId="{B7BC531F-4879-4455-9340-5C249E1447CE}">
      <dgm:prSet/>
      <dgm:spPr/>
      <dgm:t>
        <a:bodyPr/>
        <a:lstStyle/>
        <a:p>
          <a:endParaRPr lang="es-MX"/>
        </a:p>
      </dgm:t>
    </dgm:pt>
    <dgm:pt modelId="{8C827D4A-6A49-40F5-BCBE-EDFE4A8F2D3C}" type="sibTrans" cxnId="{B7BC531F-4879-4455-9340-5C249E1447CE}">
      <dgm:prSet/>
      <dgm:spPr/>
      <dgm:t>
        <a:bodyPr/>
        <a:lstStyle/>
        <a:p>
          <a:endParaRPr lang="es-MX"/>
        </a:p>
      </dgm:t>
    </dgm:pt>
    <dgm:pt modelId="{B9B28C43-8270-42F7-876C-327B479DD8E8}">
      <dgm:prSet phldrT="[Texto]"/>
      <dgm:spPr/>
      <dgm:t>
        <a:bodyPr/>
        <a:lstStyle/>
        <a:p>
          <a:r>
            <a:rPr lang="es-MX"/>
            <a:t>Características: creado después de la segunda guerra mundial </a:t>
          </a:r>
        </a:p>
      </dgm:t>
    </dgm:pt>
    <dgm:pt modelId="{4E25638F-A4FF-4A35-8CF7-EE52316A268F}" type="parTrans" cxnId="{6B2FAF1F-63FF-433C-9B33-960CE46D5F84}">
      <dgm:prSet/>
      <dgm:spPr/>
      <dgm:t>
        <a:bodyPr/>
        <a:lstStyle/>
        <a:p>
          <a:endParaRPr lang="es-MX"/>
        </a:p>
      </dgm:t>
    </dgm:pt>
    <dgm:pt modelId="{F6DF0AFC-515C-4158-B7FF-08F8778D696D}" type="sibTrans" cxnId="{6B2FAF1F-63FF-433C-9B33-960CE46D5F84}">
      <dgm:prSet/>
      <dgm:spPr/>
      <dgm:t>
        <a:bodyPr/>
        <a:lstStyle/>
        <a:p>
          <a:endParaRPr lang="es-MX"/>
        </a:p>
      </dgm:t>
    </dgm:pt>
    <dgm:pt modelId="{F6483567-AAFC-4EFC-9894-58EBCEB07AE3}">
      <dgm:prSet phldrT="[Texto]"/>
      <dgm:spPr/>
      <dgm:t>
        <a:bodyPr/>
        <a:lstStyle/>
        <a:p>
          <a:r>
            <a:rPr lang="es-MX"/>
            <a:t>Profesores especializados según los niveles.</a:t>
          </a:r>
        </a:p>
      </dgm:t>
    </dgm:pt>
    <dgm:pt modelId="{A88AE233-89E3-4032-978D-D13E4718A9D0}" type="parTrans" cxnId="{65BB71ED-D2D5-47F6-AF3A-D7DAB73C26C2}">
      <dgm:prSet/>
      <dgm:spPr/>
      <dgm:t>
        <a:bodyPr/>
        <a:lstStyle/>
        <a:p>
          <a:endParaRPr lang="es-MX"/>
        </a:p>
      </dgm:t>
    </dgm:pt>
    <dgm:pt modelId="{6CF21699-FFC9-4C84-9FF5-95F4B12C9CDE}" type="sibTrans" cxnId="{65BB71ED-D2D5-47F6-AF3A-D7DAB73C26C2}">
      <dgm:prSet/>
      <dgm:spPr/>
      <dgm:t>
        <a:bodyPr/>
        <a:lstStyle/>
        <a:p>
          <a:endParaRPr lang="es-MX"/>
        </a:p>
      </dgm:t>
    </dgm:pt>
    <dgm:pt modelId="{82466083-249B-418C-8960-9170FF0BF244}">
      <dgm:prSet phldrT="[Texto]"/>
      <dgm:spPr/>
      <dgm:t>
        <a:bodyPr/>
        <a:lstStyle/>
        <a:p>
          <a:r>
            <a:rPr lang="es-MX"/>
            <a:t>Conexión interactiva  una vez por semana. Tareas por fax o e-mail</a:t>
          </a:r>
        </a:p>
      </dgm:t>
    </dgm:pt>
    <dgm:pt modelId="{2418D5DA-8109-42B4-AB2A-4825270E3787}" type="parTrans" cxnId="{E1060270-9AEC-4E75-81F9-316E13961417}">
      <dgm:prSet/>
      <dgm:spPr/>
      <dgm:t>
        <a:bodyPr/>
        <a:lstStyle/>
        <a:p>
          <a:endParaRPr lang="es-MX"/>
        </a:p>
      </dgm:t>
    </dgm:pt>
    <dgm:pt modelId="{0A0C2146-FC89-4889-ACE7-49DE629212D6}" type="sibTrans" cxnId="{E1060270-9AEC-4E75-81F9-316E13961417}">
      <dgm:prSet/>
      <dgm:spPr/>
      <dgm:t>
        <a:bodyPr/>
        <a:lstStyle/>
        <a:p>
          <a:endParaRPr lang="es-MX"/>
        </a:p>
      </dgm:t>
    </dgm:pt>
    <dgm:pt modelId="{AFA2E0E9-994D-43FB-ADFD-10D2AAB4A266}">
      <dgm:prSet phldrT="[Texto]"/>
      <dgm:spPr/>
      <dgm:t>
        <a:bodyPr/>
        <a:lstStyle/>
        <a:p>
          <a:r>
            <a:rPr lang="es-MX"/>
            <a:t>Características: el docente elabora material didáctico. </a:t>
          </a:r>
        </a:p>
      </dgm:t>
    </dgm:pt>
    <dgm:pt modelId="{F566D25D-4EDF-4A17-812B-E1E270CAD32B}" type="sibTrans" cxnId="{71CE0CDB-CDFB-4E99-A3EE-8FBD31189F7B}">
      <dgm:prSet/>
      <dgm:spPr/>
      <dgm:t>
        <a:bodyPr/>
        <a:lstStyle/>
        <a:p>
          <a:endParaRPr lang="es-MX"/>
        </a:p>
      </dgm:t>
    </dgm:pt>
    <dgm:pt modelId="{D4DB1B5C-03E5-4334-BC56-467F1C1F66A3}" type="parTrans" cxnId="{71CE0CDB-CDFB-4E99-A3EE-8FBD31189F7B}">
      <dgm:prSet/>
      <dgm:spPr/>
      <dgm:t>
        <a:bodyPr/>
        <a:lstStyle/>
        <a:p>
          <a:endParaRPr lang="es-MX"/>
        </a:p>
      </dgm:t>
    </dgm:pt>
    <dgm:pt modelId="{199D2221-AA8D-47F9-B65F-7F19A5E567AA}">
      <dgm:prSet phldrT="[Texto]"/>
      <dgm:spPr/>
      <dgm:t>
        <a:bodyPr/>
        <a:lstStyle/>
        <a:p>
          <a:r>
            <a:rPr lang="es-MX"/>
            <a:t>Modelo de agrupamiento</a:t>
          </a:r>
          <a:br>
            <a:rPr lang="es-MX"/>
          </a:br>
          <a:endParaRPr lang="es-MX"/>
        </a:p>
      </dgm:t>
    </dgm:pt>
    <dgm:pt modelId="{21502B27-C76C-41A7-9DE6-37E30FD8FA79}" type="sibTrans" cxnId="{9285F3BA-0008-462C-8A92-C176154D5D91}">
      <dgm:prSet/>
      <dgm:spPr/>
      <dgm:t>
        <a:bodyPr/>
        <a:lstStyle/>
        <a:p>
          <a:endParaRPr lang="es-MX"/>
        </a:p>
      </dgm:t>
    </dgm:pt>
    <dgm:pt modelId="{1544C9D0-DD1E-4505-AEC4-C53B184F7233}" type="parTrans" cxnId="{9285F3BA-0008-462C-8A92-C176154D5D91}">
      <dgm:prSet/>
      <dgm:spPr/>
      <dgm:t>
        <a:bodyPr/>
        <a:lstStyle/>
        <a:p>
          <a:endParaRPr lang="es-MX"/>
        </a:p>
      </dgm:t>
    </dgm:pt>
    <dgm:pt modelId="{82974519-B00B-4A81-89A9-49147B19B600}">
      <dgm:prSet phldrT="[Texto]"/>
      <dgm:spPr/>
      <dgm:t>
        <a:bodyPr/>
        <a:lstStyle/>
        <a:p>
          <a:r>
            <a:rPr lang="es-MX"/>
            <a:t>Matricula en gran cantidad. </a:t>
          </a:r>
        </a:p>
      </dgm:t>
    </dgm:pt>
    <dgm:pt modelId="{D1F3E157-19A6-41D6-A279-67B797979E63}" type="parTrans" cxnId="{79178FE4-8583-45FA-B06E-D368F608F1CB}">
      <dgm:prSet/>
      <dgm:spPr/>
      <dgm:t>
        <a:bodyPr/>
        <a:lstStyle/>
        <a:p>
          <a:endParaRPr lang="es-MX"/>
        </a:p>
      </dgm:t>
    </dgm:pt>
    <dgm:pt modelId="{313EEFFF-79BC-4393-9F71-1A0FBD5824F9}" type="sibTrans" cxnId="{79178FE4-8583-45FA-B06E-D368F608F1CB}">
      <dgm:prSet/>
      <dgm:spPr/>
      <dgm:t>
        <a:bodyPr/>
        <a:lstStyle/>
        <a:p>
          <a:endParaRPr lang="es-MX"/>
        </a:p>
      </dgm:t>
    </dgm:pt>
    <dgm:pt modelId="{4657EA24-9658-4560-BA3E-7A367E971F4C}">
      <dgm:prSet phldrT="[Texto]"/>
      <dgm:spPr/>
      <dgm:t>
        <a:bodyPr/>
        <a:lstStyle/>
        <a:p>
          <a:r>
            <a:rPr lang="es-MX"/>
            <a:t>Audio conferencias correo electrónico  y hasta audio biografía.</a:t>
          </a:r>
        </a:p>
      </dgm:t>
    </dgm:pt>
    <dgm:pt modelId="{B2D23956-691D-4CB5-8DA9-810E120CE2A0}" type="parTrans" cxnId="{CA00C1C8-E6B4-4C19-BFFE-A52C2FBE139C}">
      <dgm:prSet/>
      <dgm:spPr/>
      <dgm:t>
        <a:bodyPr/>
        <a:lstStyle/>
        <a:p>
          <a:endParaRPr lang="es-MX"/>
        </a:p>
      </dgm:t>
    </dgm:pt>
    <dgm:pt modelId="{48BB810B-1877-4764-AFB9-F34509F3DC1B}" type="sibTrans" cxnId="{CA00C1C8-E6B4-4C19-BFFE-A52C2FBE139C}">
      <dgm:prSet/>
      <dgm:spPr/>
      <dgm:t>
        <a:bodyPr/>
        <a:lstStyle/>
        <a:p>
          <a:endParaRPr lang="es-MX"/>
        </a:p>
      </dgm:t>
    </dgm:pt>
    <dgm:pt modelId="{0668979E-ABE1-4FA4-9265-AF203B076F16}" type="pres">
      <dgm:prSet presAssocID="{88A78E41-08A9-489C-BD5D-3F7C61A513E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1EBC2692-C076-4E7C-BAC9-FB026416AC6D}" type="pres">
      <dgm:prSet presAssocID="{0DF8953E-65E8-4B56-BDDA-2FBC86A240B0}" presName="composite" presStyleCnt="0"/>
      <dgm:spPr/>
    </dgm:pt>
    <dgm:pt modelId="{900C64B8-01F8-4C01-BD88-3B98CB740C52}" type="pres">
      <dgm:prSet presAssocID="{0DF8953E-65E8-4B56-BDDA-2FBC86A240B0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3BF819D-7C1A-4DBE-A185-AAA6EB0F8C2A}" type="pres">
      <dgm:prSet presAssocID="{0DF8953E-65E8-4B56-BDDA-2FBC86A240B0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21B9CAF-F4F0-4F07-A1A5-28DB08451635}" type="pres">
      <dgm:prSet presAssocID="{48D235FF-3750-401A-9E6A-5AB09859D722}" presName="space" presStyleCnt="0"/>
      <dgm:spPr/>
    </dgm:pt>
    <dgm:pt modelId="{CD6E6B8A-CA56-458F-911C-4E79526FD28A}" type="pres">
      <dgm:prSet presAssocID="{AE8D87D4-675F-4C50-8073-390C949972D0}" presName="composite" presStyleCnt="0"/>
      <dgm:spPr/>
    </dgm:pt>
    <dgm:pt modelId="{5A6A3165-E544-4F46-8760-96ECC43B4698}" type="pres">
      <dgm:prSet presAssocID="{AE8D87D4-675F-4C50-8073-390C949972D0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762A012-CE23-421B-A07F-61EDABEA7522}" type="pres">
      <dgm:prSet presAssocID="{AE8D87D4-675F-4C50-8073-390C949972D0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8D96C57-C617-4769-8F4D-C64BC9F54E37}" type="pres">
      <dgm:prSet presAssocID="{8C827D4A-6A49-40F5-BCBE-EDFE4A8F2D3C}" presName="space" presStyleCnt="0"/>
      <dgm:spPr/>
    </dgm:pt>
    <dgm:pt modelId="{788F62B3-A97A-46D5-A597-F07A6E507C84}" type="pres">
      <dgm:prSet presAssocID="{199D2221-AA8D-47F9-B65F-7F19A5E567AA}" presName="composite" presStyleCnt="0"/>
      <dgm:spPr/>
    </dgm:pt>
    <dgm:pt modelId="{7ED3BDC2-3926-405F-BB79-67B8096F8BFD}" type="pres">
      <dgm:prSet presAssocID="{199D2221-AA8D-47F9-B65F-7F19A5E567AA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4E5D0F2-7B0D-449F-8666-0D7A08B5B315}" type="pres">
      <dgm:prSet presAssocID="{199D2221-AA8D-47F9-B65F-7F19A5E567AA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15ADC0D7-3C2D-4B4D-A8D9-CB46C630852D}" srcId="{0DF8953E-65E8-4B56-BDDA-2FBC86A240B0}" destId="{752C0350-A55E-4428-AE8B-600774ED8EF8}" srcOrd="0" destOrd="0" parTransId="{2647FA62-0D63-4301-9868-C2E3B83A4C19}" sibTransId="{3F91F1BA-298B-4C8F-9894-08CB1CFA8E31}"/>
    <dgm:cxn modelId="{E1060270-9AEC-4E75-81F9-316E13961417}" srcId="{199D2221-AA8D-47F9-B65F-7F19A5E567AA}" destId="{82466083-249B-418C-8960-9170FF0BF244}" srcOrd="1" destOrd="0" parTransId="{2418D5DA-8109-42B4-AB2A-4825270E3787}" sibTransId="{0A0C2146-FC89-4889-ACE7-49DE629212D6}"/>
    <dgm:cxn modelId="{29084AEE-5029-4CFD-B0C3-CCEEF249DCBC}" srcId="{88A78E41-08A9-489C-BD5D-3F7C61A513E2}" destId="{0DF8953E-65E8-4B56-BDDA-2FBC86A240B0}" srcOrd="0" destOrd="0" parTransId="{8A91D8BB-89E5-4FE0-B165-C1DF392BC377}" sibTransId="{48D235FF-3750-401A-9E6A-5AB09859D722}"/>
    <dgm:cxn modelId="{10B0230F-9D94-46E5-8113-7721A77FACF7}" type="presOf" srcId="{B9B28C43-8270-42F7-876C-327B479DD8E8}" destId="{E762A012-CE23-421B-A07F-61EDABEA7522}" srcOrd="0" destOrd="0" presId="urn:microsoft.com/office/officeart/2005/8/layout/hList1"/>
    <dgm:cxn modelId="{FF73A494-A1B4-43CB-92EB-E7AA01B22C34}" type="presOf" srcId="{82974519-B00B-4A81-89A9-49147B19B600}" destId="{E762A012-CE23-421B-A07F-61EDABEA7522}" srcOrd="0" destOrd="2" presId="urn:microsoft.com/office/officeart/2005/8/layout/hList1"/>
    <dgm:cxn modelId="{9285F3BA-0008-462C-8A92-C176154D5D91}" srcId="{88A78E41-08A9-489C-BD5D-3F7C61A513E2}" destId="{199D2221-AA8D-47F9-B65F-7F19A5E567AA}" srcOrd="2" destOrd="0" parTransId="{1544C9D0-DD1E-4505-AEC4-C53B184F7233}" sibTransId="{21502B27-C76C-41A7-9DE6-37E30FD8FA79}"/>
    <dgm:cxn modelId="{D08D3AC3-FAB3-410C-86A7-F220FC81EC48}" type="presOf" srcId="{88A78E41-08A9-489C-BD5D-3F7C61A513E2}" destId="{0668979E-ABE1-4FA4-9265-AF203B076F16}" srcOrd="0" destOrd="0" presId="urn:microsoft.com/office/officeart/2005/8/layout/hList1"/>
    <dgm:cxn modelId="{29FFC1B1-92CD-4C07-9069-58E7F73E3622}" type="presOf" srcId="{F6483567-AAFC-4EFC-9894-58EBCEB07AE3}" destId="{E762A012-CE23-421B-A07F-61EDABEA7522}" srcOrd="0" destOrd="1" presId="urn:microsoft.com/office/officeart/2005/8/layout/hList1"/>
    <dgm:cxn modelId="{BFC6ADAF-318B-44EE-B250-705765CA30A7}" type="presOf" srcId="{752C0350-A55E-4428-AE8B-600774ED8EF8}" destId="{C3BF819D-7C1A-4DBE-A185-AAA6EB0F8C2A}" srcOrd="0" destOrd="0" presId="urn:microsoft.com/office/officeart/2005/8/layout/hList1"/>
    <dgm:cxn modelId="{4C6DFD07-EF5C-49F8-BBAE-072460F61E1E}" type="presOf" srcId="{AE8D87D4-675F-4C50-8073-390C949972D0}" destId="{5A6A3165-E544-4F46-8760-96ECC43B4698}" srcOrd="0" destOrd="0" presId="urn:microsoft.com/office/officeart/2005/8/layout/hList1"/>
    <dgm:cxn modelId="{566FACCD-0F31-410E-839C-F7319E0FF0FC}" type="presOf" srcId="{199D2221-AA8D-47F9-B65F-7F19A5E567AA}" destId="{7ED3BDC2-3926-405F-BB79-67B8096F8BFD}" srcOrd="0" destOrd="0" presId="urn:microsoft.com/office/officeart/2005/8/layout/hList1"/>
    <dgm:cxn modelId="{4D6AB681-A588-4CA5-B63C-BB2642DAC999}" type="presOf" srcId="{4657EA24-9658-4560-BA3E-7A367E971F4C}" destId="{24E5D0F2-7B0D-449F-8666-0D7A08B5B315}" srcOrd="0" destOrd="2" presId="urn:microsoft.com/office/officeart/2005/8/layout/hList1"/>
    <dgm:cxn modelId="{CA00C1C8-E6B4-4C19-BFFE-A52C2FBE139C}" srcId="{199D2221-AA8D-47F9-B65F-7F19A5E567AA}" destId="{4657EA24-9658-4560-BA3E-7A367E971F4C}" srcOrd="2" destOrd="0" parTransId="{B2D23956-691D-4CB5-8DA9-810E120CE2A0}" sibTransId="{48BB810B-1877-4764-AFB9-F34509F3DC1B}"/>
    <dgm:cxn modelId="{8ED6C1EB-4A20-483B-80B6-371CAAA42DA7}" type="presOf" srcId="{AFA2E0E9-994D-43FB-ADFD-10D2AAB4A266}" destId="{24E5D0F2-7B0D-449F-8666-0D7A08B5B315}" srcOrd="0" destOrd="0" presId="urn:microsoft.com/office/officeart/2005/8/layout/hList1"/>
    <dgm:cxn modelId="{71CE0CDB-CDFB-4E99-A3EE-8FBD31189F7B}" srcId="{199D2221-AA8D-47F9-B65F-7F19A5E567AA}" destId="{AFA2E0E9-994D-43FB-ADFD-10D2AAB4A266}" srcOrd="0" destOrd="0" parTransId="{D4DB1B5C-03E5-4334-BC56-467F1C1F66A3}" sibTransId="{F566D25D-4EDF-4A17-812B-E1E270CAD32B}"/>
    <dgm:cxn modelId="{00E1D2EB-4545-491F-A759-2A5A1C993E8F}" type="presOf" srcId="{82466083-249B-418C-8960-9170FF0BF244}" destId="{24E5D0F2-7B0D-449F-8666-0D7A08B5B315}" srcOrd="0" destOrd="1" presId="urn:microsoft.com/office/officeart/2005/8/layout/hList1"/>
    <dgm:cxn modelId="{B7BC531F-4879-4455-9340-5C249E1447CE}" srcId="{88A78E41-08A9-489C-BD5D-3F7C61A513E2}" destId="{AE8D87D4-675F-4C50-8073-390C949972D0}" srcOrd="1" destOrd="0" parTransId="{79496077-E89F-4813-AE0A-A0C9720B0D59}" sibTransId="{8C827D4A-6A49-40F5-BCBE-EDFE4A8F2D3C}"/>
    <dgm:cxn modelId="{F97971D1-BDC1-45C2-927F-29CEAC4EE7EE}" type="presOf" srcId="{0DF8953E-65E8-4B56-BDDA-2FBC86A240B0}" destId="{900C64B8-01F8-4C01-BD88-3B98CB740C52}" srcOrd="0" destOrd="0" presId="urn:microsoft.com/office/officeart/2005/8/layout/hList1"/>
    <dgm:cxn modelId="{79178FE4-8583-45FA-B06E-D368F608F1CB}" srcId="{AE8D87D4-675F-4C50-8073-390C949972D0}" destId="{82974519-B00B-4A81-89A9-49147B19B600}" srcOrd="2" destOrd="0" parTransId="{D1F3E157-19A6-41D6-A279-67B797979E63}" sibTransId="{313EEFFF-79BC-4393-9F71-1A0FBD5824F9}"/>
    <dgm:cxn modelId="{65BB71ED-D2D5-47F6-AF3A-D7DAB73C26C2}" srcId="{AE8D87D4-675F-4C50-8073-390C949972D0}" destId="{F6483567-AAFC-4EFC-9894-58EBCEB07AE3}" srcOrd="1" destOrd="0" parTransId="{A88AE233-89E3-4032-978D-D13E4718A9D0}" sibTransId="{6CF21699-FFC9-4C84-9FF5-95F4B12C9CDE}"/>
    <dgm:cxn modelId="{6B2FAF1F-63FF-433C-9B33-960CE46D5F84}" srcId="{AE8D87D4-675F-4C50-8073-390C949972D0}" destId="{B9B28C43-8270-42F7-876C-327B479DD8E8}" srcOrd="0" destOrd="0" parTransId="{4E25638F-A4FF-4A35-8CF7-EE52316A268F}" sibTransId="{F6DF0AFC-515C-4158-B7FF-08F8778D696D}"/>
    <dgm:cxn modelId="{BE046283-AF71-4435-8DD4-7D480B1C8DF5}" type="presParOf" srcId="{0668979E-ABE1-4FA4-9265-AF203B076F16}" destId="{1EBC2692-C076-4E7C-BAC9-FB026416AC6D}" srcOrd="0" destOrd="0" presId="urn:microsoft.com/office/officeart/2005/8/layout/hList1"/>
    <dgm:cxn modelId="{93D9494E-DAE0-4FD1-8A51-07E416C74A28}" type="presParOf" srcId="{1EBC2692-C076-4E7C-BAC9-FB026416AC6D}" destId="{900C64B8-01F8-4C01-BD88-3B98CB740C52}" srcOrd="0" destOrd="0" presId="urn:microsoft.com/office/officeart/2005/8/layout/hList1"/>
    <dgm:cxn modelId="{2D3CA9BB-FCFE-43B3-9FF4-A120FFF8E77C}" type="presParOf" srcId="{1EBC2692-C076-4E7C-BAC9-FB026416AC6D}" destId="{C3BF819D-7C1A-4DBE-A185-AAA6EB0F8C2A}" srcOrd="1" destOrd="0" presId="urn:microsoft.com/office/officeart/2005/8/layout/hList1"/>
    <dgm:cxn modelId="{F957D51F-60FD-4076-9607-6E351EE2D7E8}" type="presParOf" srcId="{0668979E-ABE1-4FA4-9265-AF203B076F16}" destId="{721B9CAF-F4F0-4F07-A1A5-28DB08451635}" srcOrd="1" destOrd="0" presId="urn:microsoft.com/office/officeart/2005/8/layout/hList1"/>
    <dgm:cxn modelId="{FABA22EC-2CBB-4DB2-A3CF-628DAFBB6C49}" type="presParOf" srcId="{0668979E-ABE1-4FA4-9265-AF203B076F16}" destId="{CD6E6B8A-CA56-458F-911C-4E79526FD28A}" srcOrd="2" destOrd="0" presId="urn:microsoft.com/office/officeart/2005/8/layout/hList1"/>
    <dgm:cxn modelId="{EB7A7395-001B-481B-84E3-C5A49384072C}" type="presParOf" srcId="{CD6E6B8A-CA56-458F-911C-4E79526FD28A}" destId="{5A6A3165-E544-4F46-8760-96ECC43B4698}" srcOrd="0" destOrd="0" presId="urn:microsoft.com/office/officeart/2005/8/layout/hList1"/>
    <dgm:cxn modelId="{65EEC341-AB43-4ADE-A308-982859D918B8}" type="presParOf" srcId="{CD6E6B8A-CA56-458F-911C-4E79526FD28A}" destId="{E762A012-CE23-421B-A07F-61EDABEA7522}" srcOrd="1" destOrd="0" presId="urn:microsoft.com/office/officeart/2005/8/layout/hList1"/>
    <dgm:cxn modelId="{E50A83E4-2F63-4619-89F1-DB6DACF603A3}" type="presParOf" srcId="{0668979E-ABE1-4FA4-9265-AF203B076F16}" destId="{C8D96C57-C617-4769-8F4D-C64BC9F54E37}" srcOrd="3" destOrd="0" presId="urn:microsoft.com/office/officeart/2005/8/layout/hList1"/>
    <dgm:cxn modelId="{07460B0D-D3BE-4788-968B-B9B0910F3763}" type="presParOf" srcId="{0668979E-ABE1-4FA4-9265-AF203B076F16}" destId="{788F62B3-A97A-46D5-A597-F07A6E507C84}" srcOrd="4" destOrd="0" presId="urn:microsoft.com/office/officeart/2005/8/layout/hList1"/>
    <dgm:cxn modelId="{408A03D7-5400-4005-BFA8-B30B8E9EE664}" type="presParOf" srcId="{788F62B3-A97A-46D5-A597-F07A6E507C84}" destId="{7ED3BDC2-3926-405F-BB79-67B8096F8BFD}" srcOrd="0" destOrd="0" presId="urn:microsoft.com/office/officeart/2005/8/layout/hList1"/>
    <dgm:cxn modelId="{27FD939E-1BFE-4E0D-990C-841932D38455}" type="presParOf" srcId="{788F62B3-A97A-46D5-A597-F07A6E507C84}" destId="{24E5D0F2-7B0D-449F-8666-0D7A08B5B315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0C64B8-01F8-4C01-BD88-3B98CB740C52}">
      <dsp:nvSpPr>
        <dsp:cNvPr id="0" name=""/>
        <dsp:cNvSpPr/>
      </dsp:nvSpPr>
      <dsp:spPr>
        <a:xfrm>
          <a:off x="2317" y="1007719"/>
          <a:ext cx="2259964" cy="716191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4000"/>
                <a:lumMod val="118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2000"/>
                <a:alpha val="100000"/>
                <a:lumMod val="110000"/>
              </a:schemeClr>
            </a:gs>
          </a:gsLst>
          <a:lin ang="5400000" scaled="0"/>
        </a:gradFill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568" tIns="56896" rIns="99568" bIns="56896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/>
            <a:t>Modelos intitucionales de educación a distancia</a:t>
          </a:r>
        </a:p>
      </dsp:txBody>
      <dsp:txXfrm>
        <a:off x="2317" y="1007719"/>
        <a:ext cx="2259964" cy="716191"/>
      </dsp:txXfrm>
    </dsp:sp>
    <dsp:sp modelId="{C3BF819D-7C1A-4DBE-A185-AAA6EB0F8C2A}">
      <dsp:nvSpPr>
        <dsp:cNvPr id="0" name=""/>
        <dsp:cNvSpPr/>
      </dsp:nvSpPr>
      <dsp:spPr>
        <a:xfrm>
          <a:off x="2317" y="1723910"/>
          <a:ext cx="2259964" cy="2031986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kern="1200" dirty="0"/>
            <a:t>Es el conjunto de sistemas, medios y recursos disponibles legales que componen las instituciones públicas </a:t>
          </a:r>
        </a:p>
      </dsp:txBody>
      <dsp:txXfrm>
        <a:off x="2317" y="1723910"/>
        <a:ext cx="2259964" cy="2031986"/>
      </dsp:txXfrm>
    </dsp:sp>
    <dsp:sp modelId="{5A6A3165-E544-4F46-8760-96ECC43B4698}">
      <dsp:nvSpPr>
        <dsp:cNvPr id="0" name=""/>
        <dsp:cNvSpPr/>
      </dsp:nvSpPr>
      <dsp:spPr>
        <a:xfrm>
          <a:off x="2578677" y="1007719"/>
          <a:ext cx="2259964" cy="716191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64000"/>
                <a:lumMod val="118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2000"/>
                <a:alpha val="100000"/>
                <a:lumMod val="110000"/>
              </a:schemeClr>
            </a:gs>
          </a:gsLst>
          <a:lin ang="5400000" scaled="0"/>
        </a:gradFill>
        <a:ln w="952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568" tIns="56896" rIns="99568" bIns="56896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/>
            <a:t>Modelo de enseñanza Pública abierto y a distancia </a:t>
          </a:r>
        </a:p>
      </dsp:txBody>
      <dsp:txXfrm>
        <a:off x="2578677" y="1007719"/>
        <a:ext cx="2259964" cy="716191"/>
      </dsp:txXfrm>
    </dsp:sp>
    <dsp:sp modelId="{E762A012-CE23-421B-A07F-61EDABEA7522}">
      <dsp:nvSpPr>
        <dsp:cNvPr id="0" name=""/>
        <dsp:cNvSpPr/>
      </dsp:nvSpPr>
      <dsp:spPr>
        <a:xfrm>
          <a:off x="2578677" y="1723910"/>
          <a:ext cx="2259964" cy="2031986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kern="1200"/>
            <a:t>Características: creado después de la segunda guerra mundial 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kern="1200"/>
            <a:t>Profesores especializados según los niveles.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kern="1200"/>
            <a:t>Matricula en gran cantidad. </a:t>
          </a:r>
        </a:p>
      </dsp:txBody>
      <dsp:txXfrm>
        <a:off x="2578677" y="1723910"/>
        <a:ext cx="2259964" cy="2031986"/>
      </dsp:txXfrm>
    </dsp:sp>
    <dsp:sp modelId="{7ED3BDC2-3926-405F-BB79-67B8096F8BFD}">
      <dsp:nvSpPr>
        <dsp:cNvPr id="0" name=""/>
        <dsp:cNvSpPr/>
      </dsp:nvSpPr>
      <dsp:spPr>
        <a:xfrm>
          <a:off x="5155037" y="1007719"/>
          <a:ext cx="2259964" cy="716191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4000"/>
                <a:lumMod val="118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2000"/>
                <a:alpha val="100000"/>
                <a:lumMod val="110000"/>
              </a:schemeClr>
            </a:gs>
          </a:gsLst>
          <a:lin ang="5400000" scaled="0"/>
        </a:gradFill>
        <a:ln w="952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568" tIns="56896" rIns="99568" bIns="56896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/>
            <a:t>Modelo de agrupamiento</a:t>
          </a:r>
          <a:br>
            <a:rPr lang="es-MX" sz="1400" kern="1200"/>
          </a:br>
          <a:endParaRPr lang="es-MX" sz="1400" kern="1200"/>
        </a:p>
      </dsp:txBody>
      <dsp:txXfrm>
        <a:off x="5155037" y="1007719"/>
        <a:ext cx="2259964" cy="716191"/>
      </dsp:txXfrm>
    </dsp:sp>
    <dsp:sp modelId="{24E5D0F2-7B0D-449F-8666-0D7A08B5B315}">
      <dsp:nvSpPr>
        <dsp:cNvPr id="0" name=""/>
        <dsp:cNvSpPr/>
      </dsp:nvSpPr>
      <dsp:spPr>
        <a:xfrm>
          <a:off x="5155037" y="1723910"/>
          <a:ext cx="2259964" cy="2031986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kern="1200"/>
            <a:t>Características: el docente elabora material didáctico. 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kern="1200"/>
            <a:t>Conexión interactiva  una vez por semana. Tareas por fax o e-mail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400" kern="1200"/>
            <a:t>Audio conferencias correo electrónico  y hasta audio biografía.</a:t>
          </a:r>
        </a:p>
      </dsp:txBody>
      <dsp:txXfrm>
        <a:off x="5155037" y="1723910"/>
        <a:ext cx="2259964" cy="203198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7DAE1-783A-47CE-92B4-8A57BB722EC3}" type="datetimeFigureOut">
              <a:rPr lang="es-MX" smtClean="0"/>
              <a:t>17/09/2015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7AE3-FAE0-45BA-8234-37730F71C48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75084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7DAE1-783A-47CE-92B4-8A57BB722EC3}" type="datetimeFigureOut">
              <a:rPr lang="es-MX" smtClean="0"/>
              <a:t>17/09/2015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7AE3-FAE0-45BA-8234-37730F71C48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394590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7DAE1-783A-47CE-92B4-8A57BB722EC3}" type="datetimeFigureOut">
              <a:rPr lang="es-MX" smtClean="0"/>
              <a:t>17/09/2015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7AE3-FAE0-45BA-8234-37730F71C48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639003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7DAE1-783A-47CE-92B4-8A57BB722EC3}" type="datetimeFigureOut">
              <a:rPr lang="es-MX" smtClean="0"/>
              <a:t>17/09/2015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7AE3-FAE0-45BA-8234-37730F71C481}" type="slidenum">
              <a:rPr lang="es-MX" smtClean="0"/>
              <a:t>‹Nº›</a:t>
            </a:fld>
            <a:endParaRPr lang="es-MX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291689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7DAE1-783A-47CE-92B4-8A57BB722EC3}" type="datetimeFigureOut">
              <a:rPr lang="es-MX" smtClean="0"/>
              <a:t>17/09/2015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7AE3-FAE0-45BA-8234-37730F71C48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697287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7DAE1-783A-47CE-92B4-8A57BB722EC3}" type="datetimeFigureOut">
              <a:rPr lang="es-MX" smtClean="0"/>
              <a:t>17/09/2015</a:t>
            </a:fld>
            <a:endParaRPr lang="es-MX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7AE3-FAE0-45BA-8234-37730F71C48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55471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7DAE1-783A-47CE-92B4-8A57BB722EC3}" type="datetimeFigureOut">
              <a:rPr lang="es-MX" smtClean="0"/>
              <a:t>17/09/2015</a:t>
            </a:fld>
            <a:endParaRPr lang="es-MX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7AE3-FAE0-45BA-8234-37730F71C48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392970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7DAE1-783A-47CE-92B4-8A57BB722EC3}" type="datetimeFigureOut">
              <a:rPr lang="es-MX" smtClean="0"/>
              <a:t>17/09/2015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7AE3-FAE0-45BA-8234-37730F71C48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692170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7DAE1-783A-47CE-92B4-8A57BB722EC3}" type="datetimeFigureOut">
              <a:rPr lang="es-MX" smtClean="0"/>
              <a:t>17/09/2015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7AE3-FAE0-45BA-8234-37730F71C48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888947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7DAE1-783A-47CE-92B4-8A57BB722EC3}" type="datetimeFigureOut">
              <a:rPr lang="es-MX" smtClean="0"/>
              <a:t>17/09/2015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7AE3-FAE0-45BA-8234-37730F71C48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307035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7DAE1-783A-47CE-92B4-8A57BB722EC3}" type="datetimeFigureOut">
              <a:rPr lang="es-MX" smtClean="0"/>
              <a:t>17/09/2015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7AE3-FAE0-45BA-8234-37730F71C48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46049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7DAE1-783A-47CE-92B4-8A57BB722EC3}" type="datetimeFigureOut">
              <a:rPr lang="es-MX" smtClean="0"/>
              <a:t>17/09/2015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7AE3-FAE0-45BA-8234-37730F71C48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322486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7DAE1-783A-47CE-92B4-8A57BB722EC3}" type="datetimeFigureOut">
              <a:rPr lang="es-MX" smtClean="0"/>
              <a:t>17/09/2015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7AE3-FAE0-45BA-8234-37730F71C48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414317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7DAE1-783A-47CE-92B4-8A57BB722EC3}" type="datetimeFigureOut">
              <a:rPr lang="es-MX" smtClean="0"/>
              <a:t>17/09/2015</a:t>
            </a:fld>
            <a:endParaRPr lang="es-MX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7AE3-FAE0-45BA-8234-37730F71C48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189835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7DAE1-783A-47CE-92B4-8A57BB722EC3}" type="datetimeFigureOut">
              <a:rPr lang="es-MX" smtClean="0"/>
              <a:t>17/09/2015</a:t>
            </a:fld>
            <a:endParaRPr lang="es-MX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7AE3-FAE0-45BA-8234-37730F71C48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308976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7DAE1-783A-47CE-92B4-8A57BB722EC3}" type="datetimeFigureOut">
              <a:rPr lang="es-MX" smtClean="0"/>
              <a:t>17/09/2015</a:t>
            </a:fld>
            <a:endParaRPr lang="es-MX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7AE3-FAE0-45BA-8234-37730F71C48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679591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7DAE1-783A-47CE-92B4-8A57BB722EC3}" type="datetimeFigureOut">
              <a:rPr lang="es-MX" smtClean="0"/>
              <a:t>17/09/2015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07AE3-FAE0-45BA-8234-37730F71C48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588650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5C7DAE1-783A-47CE-92B4-8A57BB722EC3}" type="datetimeFigureOut">
              <a:rPr lang="es-MX" smtClean="0"/>
              <a:t>17/09/2015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807AE3-FAE0-45BA-8234-37730F71C48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5246192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764704"/>
            <a:ext cx="7772400" cy="5472608"/>
          </a:xfrm>
        </p:spPr>
        <p:txBody>
          <a:bodyPr>
            <a:normAutofit/>
          </a:bodyPr>
          <a:lstStyle/>
          <a:p>
            <a:r>
              <a:rPr lang="es-MX" dirty="0"/>
              <a:t/>
            </a:r>
            <a:br>
              <a:rPr lang="es-MX" dirty="0"/>
            </a:br>
            <a:r>
              <a:rPr lang="es-MX" sz="2000" b="1" dirty="0" smtClean="0"/>
              <a:t>Universidad </a:t>
            </a:r>
            <a:r>
              <a:rPr lang="es-MX" sz="2000" b="1" dirty="0"/>
              <a:t>Autónoma de Tlaxcala</a:t>
            </a:r>
            <a:br>
              <a:rPr lang="es-MX" sz="2000" b="1" dirty="0"/>
            </a:br>
            <a:r>
              <a:rPr lang="es-MX" sz="2000" b="1" dirty="0"/>
              <a:t>Facultad en Ciencias de la Educación </a:t>
            </a:r>
            <a:br>
              <a:rPr lang="es-MX" sz="2000" b="1" dirty="0"/>
            </a:br>
            <a:r>
              <a:rPr lang="es-MX" sz="2000" b="1" dirty="0"/>
              <a:t>Licenciatura en Ciencias de la Educación</a:t>
            </a:r>
            <a:r>
              <a:rPr lang="es-MX" sz="2000" dirty="0"/>
              <a:t/>
            </a:r>
            <a:br>
              <a:rPr lang="es-MX" sz="2000" dirty="0"/>
            </a:br>
            <a:r>
              <a:rPr lang="es-MX" sz="2000" b="1" dirty="0"/>
              <a:t>  </a:t>
            </a:r>
            <a:r>
              <a:rPr lang="es-MX" sz="2000" dirty="0"/>
              <a:t/>
            </a:r>
            <a:br>
              <a:rPr lang="es-MX" sz="2000" dirty="0"/>
            </a:br>
            <a:r>
              <a:rPr lang="es-MX" sz="2000" b="1" dirty="0"/>
              <a:t>Unidad de Aprendizaje: Educación a distancia </a:t>
            </a:r>
            <a:r>
              <a:rPr lang="es-MX" sz="2000" dirty="0"/>
              <a:t/>
            </a:r>
            <a:br>
              <a:rPr lang="es-MX" sz="2000" dirty="0"/>
            </a:br>
            <a:r>
              <a:rPr lang="es-MX" sz="2000" b="1" dirty="0"/>
              <a:t> </a:t>
            </a:r>
            <a:r>
              <a:rPr lang="es-MX" sz="2000" dirty="0"/>
              <a:t/>
            </a:r>
            <a:br>
              <a:rPr lang="es-MX" sz="2000" dirty="0"/>
            </a:br>
            <a:r>
              <a:rPr lang="es-MX" sz="2000" b="1" dirty="0"/>
              <a:t>Profesor: </a:t>
            </a:r>
            <a:r>
              <a:rPr lang="es-MX" sz="2000" b="1" dirty="0" err="1"/>
              <a:t>Jose</a:t>
            </a:r>
            <a:r>
              <a:rPr lang="es-MX" sz="2000" b="1" dirty="0"/>
              <a:t> Luis Villegas valle</a:t>
            </a:r>
            <a:r>
              <a:rPr lang="es-MX" sz="2000" dirty="0"/>
              <a:t/>
            </a:r>
            <a:br>
              <a:rPr lang="es-MX" sz="2000" dirty="0"/>
            </a:br>
            <a:r>
              <a:rPr lang="es-MX" sz="2000" b="1" dirty="0"/>
              <a:t> </a:t>
            </a:r>
            <a:r>
              <a:rPr lang="es-MX" sz="2000" dirty="0"/>
              <a:t/>
            </a:r>
            <a:br>
              <a:rPr lang="es-MX" sz="2000" dirty="0"/>
            </a:br>
            <a:r>
              <a:rPr lang="es-MX" sz="2000" b="1" dirty="0" smtClean="0"/>
              <a:t> </a:t>
            </a:r>
            <a:r>
              <a:rPr lang="es-MX" sz="2000" b="1" dirty="0" err="1"/>
              <a:t>Jose</a:t>
            </a:r>
            <a:r>
              <a:rPr lang="es-MX" sz="2000" b="1" dirty="0"/>
              <a:t> Luis Clara Castillo</a:t>
            </a:r>
            <a:r>
              <a:rPr lang="es-MX" sz="2000" dirty="0"/>
              <a:t/>
            </a:r>
            <a:br>
              <a:rPr lang="es-MX" sz="2000" dirty="0"/>
            </a:br>
            <a:r>
              <a:rPr lang="es-MX" sz="2000" b="1" dirty="0"/>
              <a:t> </a:t>
            </a:r>
            <a:r>
              <a:rPr lang="es-MX" sz="2000" dirty="0"/>
              <a:t/>
            </a:r>
            <a:br>
              <a:rPr lang="es-MX" sz="2000" dirty="0"/>
            </a:br>
            <a:r>
              <a:rPr lang="es-MX" sz="2000" b="1" dirty="0"/>
              <a:t>17/ septiembre /2015</a:t>
            </a:r>
            <a:r>
              <a:rPr lang="es-MX" sz="2000" dirty="0"/>
              <a:t/>
            </a:r>
            <a:br>
              <a:rPr lang="es-MX" sz="2000" dirty="0"/>
            </a:br>
            <a:r>
              <a:rPr lang="es-MX" sz="2000" dirty="0"/>
              <a:t> </a:t>
            </a:r>
            <a:br>
              <a:rPr lang="es-MX" sz="2000" dirty="0"/>
            </a:br>
            <a:endParaRPr lang="es-MX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993775" cy="155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53220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b="1" dirty="0" smtClean="0"/>
              <a:t/>
            </a:r>
            <a:br>
              <a:rPr lang="es-MX" b="1" dirty="0" smtClean="0"/>
            </a:br>
            <a:r>
              <a:rPr lang="es-MX" b="1" dirty="0" smtClean="0"/>
              <a:t>Historia </a:t>
            </a:r>
            <a:r>
              <a:rPr lang="es-MX" b="1" dirty="0"/>
              <a:t>de la Educación a Distancia.</a:t>
            </a: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r>
              <a:rPr lang="es-MX" dirty="0" smtClean="0"/>
              <a:t>Surge en los 60s  </a:t>
            </a:r>
            <a:r>
              <a:rPr lang="es-MX" dirty="0"/>
              <a:t>por personas que presentan distintos casos y</a:t>
            </a:r>
            <a:r>
              <a:rPr lang="es-MX" dirty="0" smtClean="0"/>
              <a:t> </a:t>
            </a:r>
            <a:r>
              <a:rPr lang="es-MX" dirty="0"/>
              <a:t>no </a:t>
            </a:r>
            <a:r>
              <a:rPr lang="es-MX" dirty="0" smtClean="0"/>
              <a:t>pueden </a:t>
            </a:r>
            <a:r>
              <a:rPr lang="es-MX" dirty="0"/>
              <a:t>asistir a una institución como son los que están presos en la cárcel, personas </a:t>
            </a:r>
            <a:r>
              <a:rPr lang="es-MX" dirty="0" smtClean="0"/>
              <a:t>grandes de edad, </a:t>
            </a:r>
            <a:r>
              <a:rPr lang="es-MX" dirty="0"/>
              <a:t>o personas que su salud les impide asistir en alguna aula o por la ubicación geográfica que es la más común.</a:t>
            </a:r>
          </a:p>
          <a:p>
            <a:pPr marL="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9986178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70279" y="1700808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s-MX" dirty="0" smtClean="0"/>
              <a:t>En este primer apartado realizamos un </a:t>
            </a:r>
            <a:r>
              <a:rPr lang="es-MX" dirty="0" err="1" smtClean="0"/>
              <a:t>podcas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7704" y="2996952"/>
            <a:ext cx="3816424" cy="28734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363714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Principios y tendencias </a:t>
            </a:r>
            <a:endParaRPr lang="es-MX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052736"/>
            <a:ext cx="7416823" cy="5400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778295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Hacia una definiciones de Educación a distancia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dirty="0"/>
              <a:t>GUSTAVO CIRIGLIANO es un punto intermedio de una línea continua que </a:t>
            </a:r>
            <a:r>
              <a:rPr lang="es-MX" dirty="0" smtClean="0"/>
              <a:t>en  sus </a:t>
            </a:r>
            <a:r>
              <a:rPr lang="es-MX" dirty="0"/>
              <a:t>extremos sitúa la relación entre profesor/alumno ) la educación </a:t>
            </a:r>
            <a:r>
              <a:rPr lang="es-MX" dirty="0" smtClean="0"/>
              <a:t>auto dictada, donde </a:t>
            </a:r>
            <a:r>
              <a:rPr lang="es-MX" dirty="0"/>
              <a:t>el alumno no necesita la </a:t>
            </a:r>
            <a:r>
              <a:rPr lang="es-MX" dirty="0"/>
              <a:t>d</a:t>
            </a:r>
            <a:r>
              <a:rPr lang="es-MX" dirty="0" smtClean="0"/>
              <a:t>uda </a:t>
            </a:r>
            <a:r>
              <a:rPr lang="es-MX" dirty="0"/>
              <a:t>del profesor, por lo que afirma que </a:t>
            </a:r>
            <a:r>
              <a:rPr lang="es-MX" dirty="0" smtClean="0"/>
              <a:t>se requieren </a:t>
            </a:r>
            <a:r>
              <a:rPr lang="es-MX" dirty="0"/>
              <a:t>de contenidos especiales con una estructura ) organización especial que permitan aprender de </a:t>
            </a:r>
            <a:r>
              <a:rPr lang="es-MX" dirty="0" smtClean="0"/>
              <a:t>lejos.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772483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/>
          <a:lstStyle/>
          <a:p>
            <a:pPr marL="0" indent="0">
              <a:buNone/>
            </a:pPr>
            <a:r>
              <a:rPr lang="es-MX" dirty="0"/>
              <a:t>R</a:t>
            </a:r>
            <a:r>
              <a:rPr lang="es-MX" dirty="0" smtClean="0"/>
              <a:t>ealizamos una fotonovela </a:t>
            </a:r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4" name="Imagen 3" descr="11920471_1074697499209729_1798495347_n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348880"/>
            <a:ext cx="2594396" cy="28896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584" y="2858610"/>
            <a:ext cx="2088232" cy="27160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025674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Modelos </a:t>
            </a:r>
            <a:endParaRPr lang="es-MX" dirty="0"/>
          </a:p>
        </p:txBody>
      </p:sp>
      <p:graphicFrame>
        <p:nvGraphicFramePr>
          <p:cNvPr id="6" name="Marcador de conteni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74723161"/>
              </p:ext>
            </p:extLst>
          </p:nvPr>
        </p:nvGraphicFramePr>
        <p:xfrm>
          <a:off x="827088" y="1484784"/>
          <a:ext cx="7417320" cy="4763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804644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013" y="292100"/>
            <a:ext cx="8434387" cy="6272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252749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Reflexión  del “MAESTRO Y EL ESCORPIÓN”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Su instinto es picar, el mi  es ayudar, sin importar el daño. </a:t>
            </a:r>
          </a:p>
          <a:p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9872" y="2653505"/>
            <a:ext cx="2095103" cy="26876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0958631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111</TotalTime>
  <Words>187</Words>
  <Application>Microsoft Office PowerPoint</Application>
  <PresentationFormat>Presentación en pantalla (4:3)</PresentationFormat>
  <Paragraphs>23</Paragraphs>
  <Slides>9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3" baseType="lpstr">
      <vt:lpstr>Arial</vt:lpstr>
      <vt:lpstr>Century Gothic</vt:lpstr>
      <vt:lpstr>Wingdings 3</vt:lpstr>
      <vt:lpstr>Ion</vt:lpstr>
      <vt:lpstr> Universidad Autónoma de Tlaxcala Facultad en Ciencias de la Educación  Licenciatura en Ciencias de la Educación    Unidad de Aprendizaje: Educación a distancia    Profesor: Jose Luis Villegas valle    Jose Luis Clara Castillo   17/ septiembre /2015   </vt:lpstr>
      <vt:lpstr> Historia de la Educación a Distancia. </vt:lpstr>
      <vt:lpstr>Presentación de PowerPoint</vt:lpstr>
      <vt:lpstr>Principios y tendencias </vt:lpstr>
      <vt:lpstr>Hacia una definiciones de Educación a distancia</vt:lpstr>
      <vt:lpstr>Presentación de PowerPoint</vt:lpstr>
      <vt:lpstr>Modelos </vt:lpstr>
      <vt:lpstr>Presentación de PowerPoint</vt:lpstr>
      <vt:lpstr>Reflexión  del “MAESTRO Y EL ESCORPIÓN” 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Universidad Autónoma de Tlaxcala Facultad en Ciencias de la Educación  Licenciatura en Ciencias de la Educación     Unidad de Aprendizaje: Educación a distancia    “”   Profesor: Jose Luis Villegas valle   Estudiante: Jose Luis Clara Castillo   17/ septiembre /2015</dc:title>
  <dc:creator>luis castillo</dc:creator>
  <cp:lastModifiedBy>SOFTECH</cp:lastModifiedBy>
  <cp:revision>11</cp:revision>
  <dcterms:created xsi:type="dcterms:W3CDTF">2015-09-17T20:01:29Z</dcterms:created>
  <dcterms:modified xsi:type="dcterms:W3CDTF">2015-09-17T22:55:42Z</dcterms:modified>
</cp:coreProperties>
</file>