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sldIdLst>
    <p:sldId id="256" r:id="rId2"/>
    <p:sldId id="258" r:id="rId3"/>
    <p:sldId id="257"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55" d="100"/>
          <a:sy n="55" d="100"/>
        </p:scale>
        <p:origin x="61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F4414581-4183-46C9-A500-6CBA5596057C}"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2605290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4414581-4183-46C9-A500-6CBA5596057C}"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3322799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4414581-4183-46C9-A500-6CBA5596057C}"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403406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s-ES" smtClean="0"/>
              <a:t>Haga clic para modificar el estilo de título del patrón</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s-ES" smtClean="0"/>
              <a:t>Haga clic para modificar el estilo de texto del patrón</a:t>
            </a:r>
          </a:p>
        </p:txBody>
      </p:sp>
      <p:sp>
        <p:nvSpPr>
          <p:cNvPr id="2" name="Date Placeholder 1"/>
          <p:cNvSpPr>
            <a:spLocks noGrp="1"/>
          </p:cNvSpPr>
          <p:nvPr>
            <p:ph type="dt" sz="half" idx="10"/>
          </p:nvPr>
        </p:nvSpPr>
        <p:spPr/>
        <p:txBody>
          <a:bodyPr/>
          <a:lstStyle/>
          <a:p>
            <a:fld id="{F4414581-4183-46C9-A500-6CBA5596057C}" type="datetimeFigureOut">
              <a:rPr lang="es-MX" smtClean="0"/>
              <a:t>17/09/2015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5084267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4414581-4183-46C9-A500-6CBA5596057C}"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1314289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4414581-4183-46C9-A500-6CBA5596057C}"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3925695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4414581-4183-46C9-A500-6CBA5596057C}"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872391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F4414581-4183-46C9-A500-6CBA5596057C}"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3209216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F4414581-4183-46C9-A500-6CBA5596057C}"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1564425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F4414581-4183-46C9-A500-6CBA5596057C}" type="datetimeFigureOut">
              <a:rPr lang="es-MX" smtClean="0"/>
              <a:t>17/09/2015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1449571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F4414581-4183-46C9-A500-6CBA5596057C}" type="datetimeFigureOut">
              <a:rPr lang="es-MX" smtClean="0"/>
              <a:t>17/09/2015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2787589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414581-4183-46C9-A500-6CBA5596057C}" type="datetimeFigureOut">
              <a:rPr lang="es-MX" smtClean="0"/>
              <a:t>17/09/2015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4119266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F4414581-4183-46C9-A500-6CBA5596057C}"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2061234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s-ES" smtClean="0"/>
              <a:t>Haga clic para modificar el estilo de título del patrón</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3885810" y="6041362"/>
            <a:ext cx="976879" cy="365125"/>
          </a:xfrm>
        </p:spPr>
        <p:txBody>
          <a:bodyPr/>
          <a:lstStyle/>
          <a:p>
            <a:fld id="{F4414581-4183-46C9-A500-6CBA5596057C}" type="datetimeFigureOut">
              <a:rPr lang="es-MX" smtClean="0"/>
              <a:t>17/09/2015</a:t>
            </a:fld>
            <a:endParaRPr lang="es-MX"/>
          </a:p>
        </p:txBody>
      </p:sp>
      <p:sp>
        <p:nvSpPr>
          <p:cNvPr id="6" name="Footer Placeholder 5"/>
          <p:cNvSpPr>
            <a:spLocks noGrp="1"/>
          </p:cNvSpPr>
          <p:nvPr>
            <p:ph type="ftr" sz="quarter" idx="11"/>
          </p:nvPr>
        </p:nvSpPr>
        <p:spPr>
          <a:xfrm>
            <a:off x="590396" y="6041362"/>
            <a:ext cx="3295413" cy="365125"/>
          </a:xfrm>
        </p:spPr>
        <p:txBody>
          <a:bodyPr/>
          <a:lstStyle/>
          <a:p>
            <a:endParaRPr lang="es-MX"/>
          </a:p>
        </p:txBody>
      </p:sp>
      <p:sp>
        <p:nvSpPr>
          <p:cNvPr id="7" name="Slide Number Placeholder 6"/>
          <p:cNvSpPr>
            <a:spLocks noGrp="1"/>
          </p:cNvSpPr>
          <p:nvPr>
            <p:ph type="sldNum" sz="quarter" idx="12"/>
          </p:nvPr>
        </p:nvSpPr>
        <p:spPr>
          <a:xfrm>
            <a:off x="4862689" y="5915888"/>
            <a:ext cx="1062155" cy="490599"/>
          </a:xfrm>
        </p:spPr>
        <p:txBody>
          <a:bodyPr/>
          <a:lstStyle/>
          <a:p>
            <a:fld id="{91391A24-722B-4CC6-AB75-9128A6048D82}" type="slidenum">
              <a:rPr lang="es-MX" smtClean="0"/>
              <a:t>‹Nº›</a:t>
            </a:fld>
            <a:endParaRPr lang="es-MX"/>
          </a:p>
        </p:txBody>
      </p:sp>
    </p:spTree>
    <p:extLst>
      <p:ext uri="{BB962C8B-B14F-4D97-AF65-F5344CB8AC3E}">
        <p14:creationId xmlns:p14="http://schemas.microsoft.com/office/powerpoint/2010/main" val="1867563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s-MX"/>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F4414581-4183-46C9-A500-6CBA5596057C}" type="datetimeFigureOut">
              <a:rPr lang="es-MX" smtClean="0"/>
              <a:t>17/09/2015</a:t>
            </a:fld>
            <a:endParaRPr lang="es-MX"/>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91391A24-722B-4CC6-AB75-9128A6048D82}" type="slidenum">
              <a:rPr lang="es-MX" smtClean="0"/>
              <a:t>‹Nº›</a:t>
            </a:fld>
            <a:endParaRPr lang="es-MX"/>
          </a:p>
        </p:txBody>
      </p:sp>
    </p:spTree>
    <p:extLst>
      <p:ext uri="{BB962C8B-B14F-4D97-AF65-F5344CB8AC3E}">
        <p14:creationId xmlns:p14="http://schemas.microsoft.com/office/powerpoint/2010/main" val="910659652"/>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2049" name="0 Ima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2715" y="484909"/>
            <a:ext cx="1377951" cy="214471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3460915" y="457200"/>
            <a:ext cx="6251122"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UNIVERSIDAD AUTONOMA DE TLAXCALA</a:t>
            </a: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FACULTAD DE CIENCIAS DE LA EDUCACI</a:t>
            </a:r>
            <a:r>
              <a:rPr kumimoji="0" lang="es-MX" altLang="es-MX"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N </a:t>
            </a: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LICENCIATURA EN CIENCIAS DE LA EDUCACI</a:t>
            </a:r>
            <a:r>
              <a:rPr kumimoji="0" lang="es-MX" altLang="es-MX"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N </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b="1"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t>
            </a: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REPORTE DE EVIDENCIAS DEL PRIMER PARCIAL</a:t>
            </a:r>
            <a:r>
              <a:rPr kumimoji="0" lang="es-MX" altLang="es-MX"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a:t>
            </a: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b="1"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UNIDAD DE APRENDIZAJE: EDUCACI</a:t>
            </a:r>
            <a:r>
              <a:rPr kumimoji="0" lang="es-MX" altLang="es-MX"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N A DISTANCIA</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b="1" dirty="0">
              <a:latin typeface="Arial" panose="020B0604020202020204" pitchFamily="34" charset="0"/>
              <a:ea typeface="Calibri" panose="020F050202020403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a:t>
            </a: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ESTUDIANTE: MONSERRAT ZARATE CORDOVA </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b="1"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DOCENTE: JOSE LUIS VILLEGAS </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err="1"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Gpo</a:t>
            </a: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  311</a:t>
            </a:r>
          </a:p>
          <a:p>
            <a:pPr marL="0" marR="0" lvl="0" indent="0" algn="ctr" defTabSz="914400" rtl="0" eaLnBrk="0" fontAlgn="base" latinLnBrk="0" hangingPunct="0">
              <a:lnSpc>
                <a:spcPct val="100000"/>
              </a:lnSpc>
              <a:spcBef>
                <a:spcPct val="0"/>
              </a:spcBef>
              <a:spcAft>
                <a:spcPct val="0"/>
              </a:spcAft>
              <a:buClrTx/>
              <a:buSzTx/>
              <a:buFontTx/>
              <a:buNone/>
              <a:tabLst/>
            </a:pPr>
            <a:endParaRPr lang="es-MX" altLang="es-MX" b="1" dirty="0">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MX" altLang="es-MX"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FECHA: 17/ SEPTIEMBRE/ 2015 </a:t>
            </a:r>
            <a:endParaRPr kumimoji="0" lang="es-MX" altLang="es-MX"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089615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Se desarrolló el tema “Modelos institucionales de Educación a Distancia”  de cual puedo rescatar tres diferentes modelos “El modelo de enseñanza pública abierta y a distancia” el “modelo de agrupamiento” y el “modelo multimedia” </a:t>
            </a:r>
          </a:p>
          <a:p>
            <a:pPr marL="0" indent="0">
              <a:buNone/>
            </a:pPr>
            <a:endParaRPr lang="es-MX" dirty="0"/>
          </a:p>
        </p:txBody>
      </p:sp>
    </p:spTree>
    <p:extLst>
      <p:ext uri="{BB962C8B-B14F-4D97-AF65-F5344CB8AC3E}">
        <p14:creationId xmlns:p14="http://schemas.microsoft.com/office/powerpoint/2010/main" val="24914492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a:t>CONCLUSIÓN</a:t>
            </a:r>
          </a:p>
        </p:txBody>
      </p:sp>
      <p:sp>
        <p:nvSpPr>
          <p:cNvPr id="3" name="Marcador de contenido 2"/>
          <p:cNvSpPr>
            <a:spLocks noGrp="1"/>
          </p:cNvSpPr>
          <p:nvPr>
            <p:ph idx="1"/>
          </p:nvPr>
        </p:nvSpPr>
        <p:spPr/>
        <p:txBody>
          <a:bodyPr/>
          <a:lstStyle/>
          <a:p>
            <a:pPr marL="0" indent="0">
              <a:buNone/>
            </a:pPr>
            <a:endParaRPr lang="es-MX" dirty="0"/>
          </a:p>
          <a:p>
            <a:pPr marL="0" indent="0">
              <a:buNone/>
            </a:pPr>
            <a:r>
              <a:rPr lang="es-MX" dirty="0" smtClean="0"/>
              <a:t>En </a:t>
            </a:r>
            <a:r>
              <a:rPr lang="es-MX" dirty="0"/>
              <a:t>lo particular, la Educación a Distancia es una modalidad en la que los docentes deberían recibir más conocimientos para la implementación de una educación para todas las personas. </a:t>
            </a:r>
          </a:p>
          <a:p>
            <a:pPr marL="0" indent="0">
              <a:buNone/>
            </a:pPr>
            <a:endParaRPr lang="es-MX" dirty="0"/>
          </a:p>
          <a:p>
            <a:pPr marL="0" indent="0">
              <a:buNone/>
            </a:pPr>
            <a:r>
              <a:rPr lang="es-MX" dirty="0"/>
              <a:t>Teniendo un auge de gran relevancia pues es una herramienta que permite una comunicación más “cercana” entre discente y docente. </a:t>
            </a:r>
          </a:p>
          <a:p>
            <a:pPr marL="0" indent="0">
              <a:buNone/>
            </a:pPr>
            <a:r>
              <a:rPr lang="es-MX" dirty="0"/>
              <a:t> </a:t>
            </a:r>
          </a:p>
          <a:p>
            <a:endParaRPr lang="es-MX" dirty="0"/>
          </a:p>
        </p:txBody>
      </p:sp>
    </p:spTree>
    <p:extLst>
      <p:ext uri="{BB962C8B-B14F-4D97-AF65-F5344CB8AC3E}">
        <p14:creationId xmlns:p14="http://schemas.microsoft.com/office/powerpoint/2010/main" val="1222466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INTRODUCCIÓN </a:t>
            </a:r>
            <a:endParaRPr lang="es-MX" dirty="0"/>
          </a:p>
        </p:txBody>
      </p:sp>
      <p:sp>
        <p:nvSpPr>
          <p:cNvPr id="3" name="Marcador de contenido 2"/>
          <p:cNvSpPr>
            <a:spLocks noGrp="1"/>
          </p:cNvSpPr>
          <p:nvPr>
            <p:ph idx="1"/>
          </p:nvPr>
        </p:nvSpPr>
        <p:spPr/>
        <p:txBody>
          <a:bodyPr/>
          <a:lstStyle/>
          <a:p>
            <a:pPr marL="0" indent="0">
              <a:buNone/>
            </a:pPr>
            <a:r>
              <a:rPr lang="es-MX" dirty="0"/>
              <a:t>A partir de la aparición de la escritura y de la  invención de la imprenta, se pudo desarrollar un sistema educativo, que pudo ser posible a través del sistema de mensajería, que fue el medio más relevante dentro de sus antecedentes de la </a:t>
            </a:r>
            <a:r>
              <a:rPr lang="es-MX" dirty="0" err="1"/>
              <a:t>EaD</a:t>
            </a:r>
            <a:r>
              <a:rPr lang="es-MX" dirty="0"/>
              <a:t>.</a:t>
            </a:r>
          </a:p>
          <a:p>
            <a:pPr marL="0" indent="0">
              <a:buNone/>
            </a:pPr>
            <a:r>
              <a:rPr lang="es-MX" dirty="0"/>
              <a:t>La necesidad de aprender “algo” durante toda la vida se volvió una serie de repuestas para pretender la formación de los individuos, que generara una estimulación permanente de educación, y adaptarse a los requerimientos que los cambios imponen. </a:t>
            </a:r>
          </a:p>
          <a:p>
            <a:pPr marL="0" indent="0">
              <a:buNone/>
            </a:pPr>
            <a:r>
              <a:rPr lang="es-MX" dirty="0"/>
              <a:t>En importante recordar que este trabajo muestra un breve resumen acerca de lo acontecido durante el primer parcial de la unidad de aprendizaje de “Educación a Distancia”; en él se podrá observar parte teórica de los contenidos, las actividades a desarrollar durante la clase, así como la reflexiones que vimos y la enseñanza que pudo provocar las mismas. </a:t>
            </a:r>
          </a:p>
          <a:p>
            <a:pPr marL="0" indent="0">
              <a:buNone/>
            </a:pPr>
            <a:endParaRPr lang="es-MX" dirty="0"/>
          </a:p>
        </p:txBody>
      </p:sp>
    </p:spTree>
    <p:extLst>
      <p:ext uri="{BB962C8B-B14F-4D97-AF65-F5344CB8AC3E}">
        <p14:creationId xmlns:p14="http://schemas.microsoft.com/office/powerpoint/2010/main" val="1627557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PRIMERA SESIÓN </a:t>
            </a:r>
            <a:endParaRPr lang="es-MX" dirty="0"/>
          </a:p>
        </p:txBody>
      </p:sp>
      <p:sp>
        <p:nvSpPr>
          <p:cNvPr id="3" name="Marcador de contenido 2"/>
          <p:cNvSpPr>
            <a:spLocks noGrp="1"/>
          </p:cNvSpPr>
          <p:nvPr>
            <p:ph idx="1"/>
          </p:nvPr>
        </p:nvSpPr>
        <p:spPr/>
        <p:txBody>
          <a:bodyPr/>
          <a:lstStyle/>
          <a:p>
            <a:pPr marL="0" indent="0">
              <a:buNone/>
            </a:pPr>
            <a:r>
              <a:rPr lang="es-MX" sz="2000" dirty="0" smtClean="0"/>
              <a:t>En </a:t>
            </a:r>
            <a:r>
              <a:rPr lang="es-MX" sz="2000" dirty="0"/>
              <a:t>esta primera sesión, puedo rescatar que la educación permanente para todos llevo a la necesidad a amoldarse a una formación flexible y no convencional. </a:t>
            </a:r>
            <a:endParaRPr lang="es-MX" sz="2000" dirty="0" smtClean="0"/>
          </a:p>
          <a:p>
            <a:pPr marL="0" indent="0">
              <a:buNone/>
            </a:pPr>
            <a:endParaRPr lang="es-MX" sz="2000" dirty="0"/>
          </a:p>
          <a:p>
            <a:pPr marL="0" indent="0">
              <a:buNone/>
            </a:pPr>
            <a:r>
              <a:rPr lang="es-MX" sz="2000" dirty="0"/>
              <a:t>La educación por correspondencia no era fácil pues solo era tratar de reproducir una sesión por escrito, lo que género que trataran de que los materiales fueran más interactivos, añadiéndoles guías, cuadernos de trabajo, ejercicios y las respectivas evaluaciones</a:t>
            </a:r>
            <a:r>
              <a:rPr lang="es-MX" sz="2000" dirty="0" smtClean="0"/>
              <a:t>.</a:t>
            </a:r>
          </a:p>
          <a:p>
            <a:pPr marL="0" indent="0">
              <a:buNone/>
            </a:pPr>
            <a:r>
              <a:rPr lang="es-MX" dirty="0" smtClean="0"/>
              <a:t> </a:t>
            </a:r>
            <a:endParaRPr lang="es-MX" dirty="0"/>
          </a:p>
          <a:p>
            <a:pPr marL="0" indent="0">
              <a:buNone/>
            </a:pPr>
            <a:endParaRPr lang="es-MX" dirty="0"/>
          </a:p>
        </p:txBody>
      </p:sp>
    </p:spTree>
    <p:extLst>
      <p:ext uri="{BB962C8B-B14F-4D97-AF65-F5344CB8AC3E}">
        <p14:creationId xmlns:p14="http://schemas.microsoft.com/office/powerpoint/2010/main" val="943411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Durante la primera sesión vimos la primera reflexión titulada “El ciego” la cual nos dio el mensaje de que como personas nos cerramos a ciertos ideales propios y no consideramos a los demás, sin embargo, la educación se basa en es, en ayudar a los demás y crear una mejora tanto para ellos como para nosotros. </a:t>
            </a:r>
            <a:endParaRPr lang="es-MX" dirty="0" smtClean="0"/>
          </a:p>
          <a:p>
            <a:pPr marL="0" indent="0">
              <a:buNone/>
            </a:pPr>
            <a:r>
              <a:rPr lang="es-MX" dirty="0"/>
              <a:t>Retomando en tema visto, los antecedentes de la educación a </a:t>
            </a:r>
            <a:r>
              <a:rPr lang="es-MX" dirty="0" smtClean="0"/>
              <a:t>distancia se desarrolla en diversos países.</a:t>
            </a:r>
          </a:p>
          <a:p>
            <a:pPr marL="0" indent="0">
              <a:buNone/>
            </a:pPr>
            <a:r>
              <a:rPr lang="es-MX" dirty="0"/>
              <a:t> </a:t>
            </a:r>
            <a:r>
              <a:rPr lang="es-MX" dirty="0" smtClean="0"/>
              <a:t>Sin </a:t>
            </a:r>
            <a:r>
              <a:rPr lang="es-MX" dirty="0"/>
              <a:t>olvidar que México fue una pionera en esta modalidad pues en 1947 el </a:t>
            </a:r>
            <a:r>
              <a:rPr lang="es-MX" i="1" dirty="0"/>
              <a:t>Instituto Federal de Capacitación de Magisterio </a:t>
            </a:r>
            <a:r>
              <a:rPr lang="es-MX" dirty="0"/>
              <a:t>inicia un programa para el perfeccionamiento del profesorado en ejercicio.</a:t>
            </a:r>
            <a:endParaRPr lang="es-MX" dirty="0"/>
          </a:p>
        </p:txBody>
      </p:sp>
    </p:spTree>
    <p:extLst>
      <p:ext uri="{BB962C8B-B14F-4D97-AF65-F5344CB8AC3E}">
        <p14:creationId xmlns:p14="http://schemas.microsoft.com/office/powerpoint/2010/main" val="1031397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SEGUNDA SESIÓN </a:t>
            </a:r>
            <a:endParaRPr lang="es-MX" dirty="0"/>
          </a:p>
        </p:txBody>
      </p:sp>
      <p:sp>
        <p:nvSpPr>
          <p:cNvPr id="3" name="Marcador de contenido 2"/>
          <p:cNvSpPr>
            <a:spLocks noGrp="1"/>
          </p:cNvSpPr>
          <p:nvPr>
            <p:ph idx="1"/>
          </p:nvPr>
        </p:nvSpPr>
        <p:spPr/>
        <p:txBody>
          <a:bodyPr>
            <a:normAutofit/>
          </a:bodyPr>
          <a:lstStyle/>
          <a:p>
            <a:pPr marL="0" indent="0">
              <a:buNone/>
            </a:pPr>
            <a:r>
              <a:rPr lang="es-MX" sz="2400" b="1" dirty="0"/>
              <a:t> </a:t>
            </a:r>
            <a:r>
              <a:rPr lang="es-MX" sz="2400" dirty="0" smtClean="0"/>
              <a:t>En </a:t>
            </a:r>
            <a:r>
              <a:rPr lang="es-MX" sz="2400" dirty="0"/>
              <a:t>el desarrollo de la sesión dos se observó la reflexión en mis zapatos  dejando como aprendizaje que hay que sentirnos afortunados de lo que tenemos porque eso es lo nos han brindado. Nos sentimos siempre en la desdicha de no poder tener mejores cosas, sin embargo somos lo que somos y eso no cambiara nada más que nosotros mismos</a:t>
            </a:r>
            <a:endParaRPr lang="es-MX" sz="2400" dirty="0"/>
          </a:p>
        </p:txBody>
      </p:sp>
    </p:spTree>
    <p:extLst>
      <p:ext uri="{BB962C8B-B14F-4D97-AF65-F5344CB8AC3E}">
        <p14:creationId xmlns:p14="http://schemas.microsoft.com/office/powerpoint/2010/main" val="4131037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dirty="0"/>
              <a:t>En esta sesión de implemento el proyecto “FOTONOVELA” la cual consistió en un video a base de fotos que relataran un tema, en este caso se partió del tema “Educación a Distancia: Principios y Tendencias”.</a:t>
            </a:r>
          </a:p>
          <a:p>
            <a:pPr marL="0" indent="0">
              <a:buNone/>
            </a:pPr>
            <a:r>
              <a:rPr lang="es-MX" dirty="0"/>
              <a:t> </a:t>
            </a:r>
          </a:p>
          <a:p>
            <a:pPr marL="0" indent="0">
              <a:buNone/>
            </a:pPr>
            <a:r>
              <a:rPr lang="es-MX" dirty="0"/>
              <a:t>La educación a Distancia esta transformando a la sociedad, pues el poder de la tecnología y la competencia global está desarrollando nuevas necesidades. </a:t>
            </a:r>
          </a:p>
          <a:p>
            <a:pPr marL="0" indent="0">
              <a:buNone/>
            </a:pPr>
            <a:endParaRPr lang="es-MX" dirty="0"/>
          </a:p>
        </p:txBody>
      </p:sp>
    </p:spTree>
    <p:extLst>
      <p:ext uri="{BB962C8B-B14F-4D97-AF65-F5344CB8AC3E}">
        <p14:creationId xmlns:p14="http://schemas.microsoft.com/office/powerpoint/2010/main" val="196611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TERCERA SESIÓN </a:t>
            </a:r>
            <a:endParaRPr lang="es-MX" dirty="0"/>
          </a:p>
        </p:txBody>
      </p:sp>
      <p:sp>
        <p:nvSpPr>
          <p:cNvPr id="3" name="Marcador de contenido 2"/>
          <p:cNvSpPr>
            <a:spLocks noGrp="1"/>
          </p:cNvSpPr>
          <p:nvPr>
            <p:ph idx="1"/>
          </p:nvPr>
        </p:nvSpPr>
        <p:spPr/>
        <p:txBody>
          <a:bodyPr/>
          <a:lstStyle/>
          <a:p>
            <a:pPr marL="0" indent="0">
              <a:buNone/>
            </a:pPr>
            <a:r>
              <a:rPr lang="es-MX" sz="2400" dirty="0"/>
              <a:t>Durante esta sesión se vio la reflexión “La Vasija Agrietada”, la cual me mostro que no importa los defectos que yo considere en mí, porque esos defectos podrán ayudar a otras personas en lo que ellas no sean buenas. </a:t>
            </a:r>
          </a:p>
          <a:p>
            <a:pPr marL="0" indent="0">
              <a:buNone/>
            </a:pPr>
            <a:endParaRPr lang="es-MX" dirty="0"/>
          </a:p>
        </p:txBody>
      </p:sp>
    </p:spTree>
    <p:extLst>
      <p:ext uri="{BB962C8B-B14F-4D97-AF65-F5344CB8AC3E}">
        <p14:creationId xmlns:p14="http://schemas.microsoft.com/office/powerpoint/2010/main" val="1164695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lstStyle/>
          <a:p>
            <a:pPr marL="0" indent="0">
              <a:buNone/>
            </a:pPr>
            <a:r>
              <a:rPr lang="es-MX" sz="2400" dirty="0">
                <a:latin typeface="Arial" panose="020B0604020202020204" pitchFamily="34" charset="0"/>
                <a:ea typeface="Calibri" panose="020F0502020204030204" pitchFamily="34" charset="0"/>
                <a:cs typeface="Times New Roman" panose="02020603050405020304" pitchFamily="18" charset="0"/>
              </a:rPr>
              <a:t>El tema a desarrollar fue “los componentes de la educación a distancia” donde rescato el aprendizaje de que el estudiante, el docente, la comunicación a través de los medios y la organización son parte elemental de esta modalidad de enseñanza, ya que de ellos dependerá de la calidad de los programas académicos de la </a:t>
            </a:r>
            <a:r>
              <a:rPr lang="es-MX" sz="2400" dirty="0" err="1">
                <a:latin typeface="Arial" panose="020B0604020202020204" pitchFamily="34" charset="0"/>
                <a:ea typeface="Calibri" panose="020F0502020204030204" pitchFamily="34" charset="0"/>
                <a:cs typeface="Times New Roman" panose="02020603050405020304" pitchFamily="18" charset="0"/>
              </a:rPr>
              <a:t>EaD</a:t>
            </a:r>
            <a:r>
              <a:rPr lang="es-MX" sz="2400" dirty="0">
                <a:latin typeface="Arial" panose="020B0604020202020204" pitchFamily="34" charset="0"/>
                <a:ea typeface="Calibri" panose="020F0502020204030204" pitchFamily="34" charset="0"/>
                <a:cs typeface="Times New Roman" panose="02020603050405020304" pitchFamily="18" charset="0"/>
              </a:rPr>
              <a:t>. </a:t>
            </a:r>
            <a:endParaRPr lang="es-MX" sz="2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s-MX" dirty="0"/>
          </a:p>
        </p:txBody>
      </p:sp>
    </p:spTree>
    <p:extLst>
      <p:ext uri="{BB962C8B-B14F-4D97-AF65-F5344CB8AC3E}">
        <p14:creationId xmlns:p14="http://schemas.microsoft.com/office/powerpoint/2010/main" val="671528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CUARTA SESIÓN </a:t>
            </a:r>
            <a:endParaRPr lang="es-MX" dirty="0"/>
          </a:p>
        </p:txBody>
      </p:sp>
      <p:sp>
        <p:nvSpPr>
          <p:cNvPr id="3" name="Marcador de contenido 2"/>
          <p:cNvSpPr>
            <a:spLocks noGrp="1"/>
          </p:cNvSpPr>
          <p:nvPr>
            <p:ph idx="1"/>
          </p:nvPr>
        </p:nvSpPr>
        <p:spPr/>
        <p:txBody>
          <a:bodyPr/>
          <a:lstStyle/>
          <a:p>
            <a:pPr marL="0" indent="0">
              <a:buNone/>
            </a:pPr>
            <a:r>
              <a:rPr lang="es-MX" sz="2400" dirty="0"/>
              <a:t>Durante el desarrollo de la sesión cuatro vimos la reflexión “El maestro y el escorpión”  dando lugar a que no importara nuestra manera de actuar siempre y cuando nosotros queramos  hacer. </a:t>
            </a:r>
          </a:p>
          <a:p>
            <a:pPr marL="0" indent="0">
              <a:buNone/>
            </a:pPr>
            <a:endParaRPr lang="es-MX" dirty="0"/>
          </a:p>
        </p:txBody>
      </p:sp>
    </p:spTree>
    <p:extLst>
      <p:ext uri="{BB962C8B-B14F-4D97-AF65-F5344CB8AC3E}">
        <p14:creationId xmlns:p14="http://schemas.microsoft.com/office/powerpoint/2010/main" val="16130894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table">
  <a:themeElements>
    <a:clrScheme name="Ci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Ci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i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docProps/app.xml><?xml version="1.0" encoding="utf-8"?>
<Properties xmlns="http://schemas.openxmlformats.org/officeDocument/2006/extended-properties" xmlns:vt="http://schemas.openxmlformats.org/officeDocument/2006/docPropsVTypes">
  <Template>TM03457503[[fn=Sobrio]]</Template>
  <TotalTime>17</TotalTime>
  <Words>644</Words>
  <Application>Microsoft Office PowerPoint</Application>
  <PresentationFormat>Panorámica</PresentationFormat>
  <Paragraphs>49</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Calibri</vt:lpstr>
      <vt:lpstr>Century Gothic</vt:lpstr>
      <vt:lpstr>Times New Roman</vt:lpstr>
      <vt:lpstr>Wingdings 2</vt:lpstr>
      <vt:lpstr>Citable</vt:lpstr>
      <vt:lpstr>Presentación de PowerPoint</vt:lpstr>
      <vt:lpstr>INTRODUCCIÓN </vt:lpstr>
      <vt:lpstr>PRIMERA SESIÓN </vt:lpstr>
      <vt:lpstr>Presentación de PowerPoint</vt:lpstr>
      <vt:lpstr>SEGUNDA SESIÓN </vt:lpstr>
      <vt:lpstr>Presentación de PowerPoint</vt:lpstr>
      <vt:lpstr>TERCERA SESIÓN </vt:lpstr>
      <vt:lpstr>Presentación de PowerPoint</vt:lpstr>
      <vt:lpstr>CUARTA SESIÓN </vt:lpstr>
      <vt:lpstr>Presentación de PowerPoint</vt:lpstr>
      <vt:lpstr>CONCLUSIÓN</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Miya Lumbreras</dc:creator>
  <cp:lastModifiedBy>Miya Lumbreras</cp:lastModifiedBy>
  <cp:revision>3</cp:revision>
  <dcterms:created xsi:type="dcterms:W3CDTF">2015-09-17T23:19:34Z</dcterms:created>
  <dcterms:modified xsi:type="dcterms:W3CDTF">2015-09-17T23:37:20Z</dcterms:modified>
</cp:coreProperties>
</file>