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2E4C6-808D-4C39-84DE-823D5AC2E551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3213-08AC-4509-9820-C6F952E4EFA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2E4C6-808D-4C39-84DE-823D5AC2E551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3213-08AC-4509-9820-C6F952E4EFA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2E4C6-808D-4C39-84DE-823D5AC2E551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3213-08AC-4509-9820-C6F952E4EFAB}" type="slidenum">
              <a:rPr lang="es-MX" smtClean="0"/>
              <a:t>‹Nº›</a:t>
            </a:fld>
            <a:endParaRPr lang="es-MX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2E4C6-808D-4C39-84DE-823D5AC2E551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3213-08AC-4509-9820-C6F952E4EFAB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2E4C6-808D-4C39-84DE-823D5AC2E551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3213-08AC-4509-9820-C6F952E4EFA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2E4C6-808D-4C39-84DE-823D5AC2E551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3213-08AC-4509-9820-C6F952E4EFAB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2E4C6-808D-4C39-84DE-823D5AC2E551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3213-08AC-4509-9820-C6F952E4EFA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2E4C6-808D-4C39-84DE-823D5AC2E551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3213-08AC-4509-9820-C6F952E4EFA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2E4C6-808D-4C39-84DE-823D5AC2E551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3213-08AC-4509-9820-C6F952E4EFA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2E4C6-808D-4C39-84DE-823D5AC2E551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3213-08AC-4509-9820-C6F952E4EFAB}" type="slidenum">
              <a:rPr lang="es-MX" smtClean="0"/>
              <a:t>‹Nº›</a:t>
            </a:fld>
            <a:endParaRPr lang="es-MX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2E4C6-808D-4C39-84DE-823D5AC2E551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13213-08AC-4509-9820-C6F952E4EFAB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D82E4C6-808D-4C39-84DE-823D5AC2E551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4513213-08AC-4509-9820-C6F952E4EFAB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51520" y="476672"/>
            <a:ext cx="8712968" cy="6192688"/>
          </a:xfrm>
        </p:spPr>
        <p:txBody>
          <a:bodyPr>
            <a:normAutofit fontScale="92500" lnSpcReduction="20000"/>
          </a:bodyPr>
          <a:lstStyle/>
          <a:p>
            <a:r>
              <a:rPr lang="es-MX" sz="3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UNIVERSIDAD AUTÓNOMA DE TLAXCALA </a:t>
            </a:r>
          </a:p>
          <a:p>
            <a:r>
              <a:rPr lang="es-MX" sz="3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FACULTAD DE CIENCIAS DE LA EDUCACIÓN </a:t>
            </a:r>
          </a:p>
          <a:p>
            <a:endParaRPr lang="es-MX" sz="2800" dirty="0" smtClean="0"/>
          </a:p>
          <a:p>
            <a:endParaRPr lang="es-MX" sz="2800" dirty="0" smtClean="0"/>
          </a:p>
          <a:p>
            <a:endParaRPr lang="es-MX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s-MX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PRIMER PARCIAL</a:t>
            </a:r>
          </a:p>
          <a:p>
            <a:r>
              <a:rPr lang="es-MX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SIMPOSIO</a:t>
            </a:r>
          </a:p>
          <a:p>
            <a:endParaRPr lang="es-MX" sz="28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es-MX" sz="2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ALUMNA: Jennifer </a:t>
            </a:r>
            <a:r>
              <a:rPr lang="es-MX" sz="2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Tecpa</a:t>
            </a:r>
            <a:r>
              <a:rPr lang="es-MX" sz="2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Cruz</a:t>
            </a:r>
          </a:p>
          <a:p>
            <a:pPr algn="l"/>
            <a:endParaRPr lang="es-MX" sz="30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es-MX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GRUPO: 311</a:t>
            </a:r>
          </a:p>
          <a:p>
            <a:pPr algn="l"/>
            <a:endParaRPr lang="es-MX" sz="2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es-MX" sz="2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MATERIA: Educación a distancia</a:t>
            </a:r>
          </a:p>
          <a:p>
            <a:pPr algn="l"/>
            <a:endParaRPr lang="es-MX" sz="2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es-MX" sz="2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PROFESOR: José Luis Villegas</a:t>
            </a:r>
          </a:p>
          <a:p>
            <a:endParaRPr lang="es-MX" dirty="0" smtClean="0"/>
          </a:p>
          <a:p>
            <a:endParaRPr lang="es-MX" dirty="0"/>
          </a:p>
        </p:txBody>
      </p:sp>
      <p:pic>
        <p:nvPicPr>
          <p:cNvPr id="1027" name="Picture 3" descr="C:\Users\ruperto\Pictures\ua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664804"/>
            <a:ext cx="208823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429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2276872"/>
            <a:ext cx="8064895" cy="4248472"/>
          </a:xfrm>
        </p:spPr>
        <p:txBody>
          <a:bodyPr>
            <a:noAutofit/>
          </a:bodyPr>
          <a:lstStyle/>
          <a:p>
            <a:pPr algn="just"/>
            <a:r>
              <a:rPr lang="es-MX" sz="2000" b="1" dirty="0" smtClean="0">
                <a:solidFill>
                  <a:schemeClr val="tx1"/>
                </a:solidFill>
              </a:rPr>
              <a:t>Las reflexiones observadas y analizadas nos enseñan que independientemente de las virtudes o defectos que tenemos somos capaces de poder ayudar a las demás personas pues es importante ser humilde y solidario ante las diversas situaciones que se presentan, así como también debemos saber valorar y aprovechar lo que tenemos y siempre ver el lado bueno de las cosas, pues muchas veces pensamos que es muy poco lo que somos o tenemos  a comparación de las demás personas, sin embargo no es así y nos dejamos llevar por las cosas materiales y no por lo que tenemos o somos. Por tal razón considero que es importante valorarse y quererse para así poder ver las cosas desde un punto de vista más pertinente. Y así poder ser mejor persona día a día.</a:t>
            </a:r>
            <a:endParaRPr lang="es-MX" sz="2000" b="1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/>
              <a:t>SIGNIFICATIVO DE LAS REFLEXIONES DE LAS SESIONES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369017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El siguiente trabajo presenta los contenidos de aprendizaje desarrollados en el primer parcial de la asignatura de educación a distancia, como lo son definición, antecedentes, componentes etc.</a:t>
            </a:r>
          </a:p>
          <a:p>
            <a:pPr algn="just"/>
            <a:endParaRPr lang="es-MX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/>
            <a:r>
              <a:rPr lang="es-MX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Mis comentarios en relación a las reflexiones de mayor relevancia</a:t>
            </a:r>
          </a:p>
          <a:p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bg1"/>
                </a:solidFill>
              </a:rPr>
              <a:t>INTRODUCCIÓN </a:t>
            </a:r>
            <a:endParaRPr lang="es-MX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96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3849291"/>
          </a:xfrm>
        </p:spPr>
        <p:txBody>
          <a:bodyPr>
            <a:normAutofit/>
          </a:bodyPr>
          <a:lstStyle/>
          <a:p>
            <a:pPr algn="just"/>
            <a:r>
              <a:rPr lang="es-MX" sz="2400" b="1" dirty="0" smtClean="0">
                <a:solidFill>
                  <a:schemeClr val="tx1"/>
                </a:solidFill>
              </a:rPr>
              <a:t>Son las formas de estudio  que no son controladas o guiadas directamente por la presencia del profesor en el aula, aunque se benefician de la planificación, guía y enseñanza de profesores-tutores, o a través de algún medio de comunicación social que permite la interacción profesor- alumno.</a:t>
            </a:r>
          </a:p>
          <a:p>
            <a:pPr marL="0" indent="0" algn="just">
              <a:buNone/>
            </a:pPr>
            <a:endParaRPr lang="es-MX" sz="2400" b="1" dirty="0" smtClean="0">
              <a:solidFill>
                <a:schemeClr val="tx1"/>
              </a:solidFill>
            </a:endParaRPr>
          </a:p>
          <a:p>
            <a:pPr algn="just"/>
            <a:r>
              <a:rPr lang="es-MX" sz="2400" b="1" dirty="0" smtClean="0">
                <a:solidFill>
                  <a:schemeClr val="tx1"/>
                </a:solidFill>
              </a:rPr>
              <a:t>El alumno responsable de su propio aprendizaje (Pio, N. 1986)</a:t>
            </a:r>
            <a:endParaRPr lang="es-MX" sz="2400" b="1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 smtClean="0"/>
              <a:t>EDUCACIÓN A DISTANCIA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117195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2492896"/>
            <a:ext cx="7408333" cy="4065315"/>
          </a:xfrm>
        </p:spPr>
        <p:txBody>
          <a:bodyPr/>
          <a:lstStyle/>
          <a:p>
            <a:pPr algn="just"/>
            <a:r>
              <a:rPr lang="es-MX" sz="2400" b="1" dirty="0" smtClean="0">
                <a:solidFill>
                  <a:schemeClr val="tx1"/>
                </a:solidFill>
              </a:rPr>
              <a:t>Su principal objetivo es educar sin importar los obstáculos y proporcionar una educación efectiva a personas de cualquier edad, nivel social, nacionalidad y </a:t>
            </a:r>
            <a:r>
              <a:rPr lang="es-MX" sz="2400" b="1" dirty="0" smtClean="0">
                <a:solidFill>
                  <a:schemeClr val="tx1"/>
                </a:solidFill>
              </a:rPr>
              <a:t>género.</a:t>
            </a:r>
          </a:p>
          <a:p>
            <a:pPr algn="just"/>
            <a:endParaRPr lang="es-MX" sz="2400" b="1" dirty="0" smtClean="0">
              <a:solidFill>
                <a:schemeClr val="tx1"/>
              </a:solidFill>
            </a:endParaRPr>
          </a:p>
          <a:p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4800" b="1" dirty="0" smtClean="0"/>
              <a:t>OBJETIVO</a:t>
            </a:r>
            <a:endParaRPr lang="es-MX" sz="48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3848" y="3933055"/>
            <a:ext cx="4464496" cy="2625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15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/>
          </a:bodyPr>
          <a:lstStyle/>
          <a:p>
            <a:endParaRPr lang="es-MX" sz="2000" dirty="0" smtClean="0"/>
          </a:p>
          <a:p>
            <a:pPr algn="just"/>
            <a:r>
              <a:rPr lang="es-MX" sz="2000" b="1" dirty="0" smtClean="0">
                <a:solidFill>
                  <a:schemeClr val="tx1"/>
                </a:solidFill>
              </a:rPr>
              <a:t>No disponían de infraestructuras</a:t>
            </a:r>
          </a:p>
          <a:p>
            <a:pPr marL="0" indent="0" algn="just">
              <a:buNone/>
            </a:pPr>
            <a:endParaRPr lang="es-MX" sz="2000" b="1" dirty="0" smtClean="0">
              <a:solidFill>
                <a:schemeClr val="tx1"/>
              </a:solidFill>
            </a:endParaRPr>
          </a:p>
          <a:p>
            <a:pPr algn="just"/>
            <a:r>
              <a:rPr lang="es-MX" sz="2000" b="1" dirty="0" smtClean="0">
                <a:solidFill>
                  <a:schemeClr val="tx1"/>
                </a:solidFill>
              </a:rPr>
              <a:t>Lejanía de las instituciones educativas</a:t>
            </a:r>
          </a:p>
          <a:p>
            <a:pPr algn="just"/>
            <a:endParaRPr lang="es-MX" sz="2000" b="1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es-MX" sz="2800" b="1" dirty="0" smtClean="0">
                <a:solidFill>
                  <a:schemeClr val="tx2">
                    <a:lumMod val="50000"/>
                  </a:schemeClr>
                </a:solidFill>
              </a:rPr>
              <a:t>TECNOLOGÍAS UTILIZADAS</a:t>
            </a:r>
          </a:p>
          <a:p>
            <a:pPr marL="0" indent="0" algn="just">
              <a:buNone/>
            </a:pPr>
            <a:r>
              <a:rPr lang="es-MX" sz="2000" b="1" dirty="0" smtClean="0">
                <a:solidFill>
                  <a:schemeClr val="tx1"/>
                </a:solidFill>
              </a:rPr>
              <a:t>Se clasifican en cuatro generaciones:</a:t>
            </a:r>
          </a:p>
          <a:p>
            <a:pPr algn="just">
              <a:buFontTx/>
              <a:buChar char="-"/>
            </a:pPr>
            <a:r>
              <a:rPr lang="es-MX" sz="2000" b="1" dirty="0" smtClean="0">
                <a:solidFill>
                  <a:schemeClr val="tx2">
                    <a:lumMod val="75000"/>
                  </a:schemeClr>
                </a:solidFill>
              </a:rPr>
              <a:t>Primera Generación:</a:t>
            </a:r>
            <a:r>
              <a:rPr lang="es-MX" sz="2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MX" sz="2000" b="1" dirty="0" smtClean="0">
                <a:solidFill>
                  <a:schemeClr val="tx1"/>
                </a:solidFill>
              </a:rPr>
              <a:t>Durante 1850 a 1960 se utilizó radio, televisión o material impreso </a:t>
            </a:r>
          </a:p>
          <a:p>
            <a:pPr algn="just">
              <a:buFontTx/>
              <a:buChar char="-"/>
            </a:pPr>
            <a:endParaRPr lang="es-MX" sz="2000" b="1" dirty="0" smtClean="0">
              <a:solidFill>
                <a:schemeClr val="tx1"/>
              </a:solidFill>
            </a:endParaRPr>
          </a:p>
          <a:p>
            <a:pPr algn="just">
              <a:buFontTx/>
              <a:buChar char="-"/>
            </a:pPr>
            <a:r>
              <a:rPr lang="es-MX" sz="2000" b="1" dirty="0" smtClean="0">
                <a:solidFill>
                  <a:schemeClr val="tx2">
                    <a:lumMod val="75000"/>
                  </a:schemeClr>
                </a:solidFill>
              </a:rPr>
              <a:t>La segunda generación</a:t>
            </a:r>
            <a:r>
              <a:rPr lang="es-MX" sz="2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MX" sz="2000" b="1" dirty="0" smtClean="0">
                <a:solidFill>
                  <a:schemeClr val="tx1"/>
                </a:solidFill>
              </a:rPr>
              <a:t>se desarrolló durante 1960 a 1985 y se caracterizó por el uso del videograbador y del televisor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MX" sz="3100" b="1" dirty="0" smtClean="0"/>
              <a:t>ANTECEDENTES</a:t>
            </a:r>
            <a:br>
              <a:rPr lang="es-MX" sz="3100" b="1" dirty="0" smtClean="0"/>
            </a:br>
            <a:r>
              <a:rPr lang="es-MX" sz="3100" b="1" dirty="0" smtClean="0"/>
              <a:t>Factores que propician el nacimiento de educación a distancia</a:t>
            </a:r>
            <a:r>
              <a:rPr lang="es-MX" b="1" dirty="0" smtClean="0"/>
              <a:t/>
            </a:r>
            <a:br>
              <a:rPr lang="es-MX" b="1" dirty="0" smtClean="0"/>
            </a:b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31165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es-MX" sz="2400" b="1" u="sng" dirty="0" smtClean="0">
                <a:solidFill>
                  <a:schemeClr val="tx2">
                    <a:lumMod val="75000"/>
                  </a:schemeClr>
                </a:solidFill>
              </a:rPr>
              <a:t>La tercera generación</a:t>
            </a:r>
          </a:p>
          <a:p>
            <a:pPr algn="just">
              <a:buFontTx/>
              <a:buChar char="-"/>
            </a:pPr>
            <a:r>
              <a:rPr lang="es-MX" sz="2400" b="1" dirty="0" smtClean="0">
                <a:solidFill>
                  <a:schemeClr val="tx1"/>
                </a:solidFill>
              </a:rPr>
              <a:t> (1985 a 1995) integró el computador, la Internet y el uso de videoconferencia de dos vías</a:t>
            </a:r>
          </a:p>
          <a:p>
            <a:pPr algn="just">
              <a:buFontTx/>
              <a:buChar char="-"/>
            </a:pPr>
            <a:endParaRPr lang="es-MX" sz="2400" b="1" dirty="0" smtClean="0">
              <a:solidFill>
                <a:schemeClr val="tx1"/>
              </a:solidFill>
            </a:endParaRPr>
          </a:p>
          <a:p>
            <a:pPr algn="just">
              <a:buFontTx/>
              <a:buChar char="-"/>
            </a:pPr>
            <a:r>
              <a:rPr lang="es-MX" sz="2400" b="1" u="sng" dirty="0" smtClean="0">
                <a:solidFill>
                  <a:schemeClr val="tx2">
                    <a:lumMod val="75000"/>
                  </a:schemeClr>
                </a:solidFill>
              </a:rPr>
              <a:t>Cuarta y actual generación</a:t>
            </a:r>
          </a:p>
          <a:p>
            <a:pPr algn="just">
              <a:buFontTx/>
              <a:buChar char="-"/>
            </a:pPr>
            <a:r>
              <a:rPr lang="es-MX" sz="2400" b="1" dirty="0" smtClean="0">
                <a:solidFill>
                  <a:schemeClr val="tx1"/>
                </a:solidFill>
              </a:rPr>
              <a:t> La creación de “Colegios y Universidades Virtuales</a:t>
            </a:r>
            <a:r>
              <a:rPr lang="es-MX" sz="2400" b="1" dirty="0" smtClean="0">
                <a:solidFill>
                  <a:schemeClr val="tx1"/>
                </a:solidFill>
              </a:rPr>
              <a:t>”</a:t>
            </a:r>
          </a:p>
          <a:p>
            <a:pPr algn="just">
              <a:buFontTx/>
              <a:buChar char="-"/>
            </a:pPr>
            <a:endParaRPr lang="es-MX" b="1" dirty="0">
              <a:solidFill>
                <a:schemeClr val="tx1"/>
              </a:solidFill>
            </a:endParaRPr>
          </a:p>
          <a:p>
            <a:pPr algn="just">
              <a:buFontTx/>
              <a:buChar char="-"/>
            </a:pPr>
            <a:endParaRPr lang="es-MX" sz="2400" b="1" dirty="0">
              <a:solidFill>
                <a:schemeClr val="tx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4005064"/>
            <a:ext cx="468052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94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72067" y="2060848"/>
            <a:ext cx="7732381" cy="4464495"/>
          </a:xfrm>
        </p:spPr>
        <p:txBody>
          <a:bodyPr>
            <a:normAutofit fontScale="92500"/>
          </a:bodyPr>
          <a:lstStyle/>
          <a:p>
            <a:pPr algn="just"/>
            <a:r>
              <a:rPr lang="es-MX" b="1" u="sng" dirty="0" smtClean="0">
                <a:solidFill>
                  <a:schemeClr val="tx2">
                    <a:lumMod val="75000"/>
                  </a:schemeClr>
                </a:solidFill>
              </a:rPr>
              <a:t>Estudiante</a:t>
            </a:r>
            <a:r>
              <a:rPr lang="es-MX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r>
              <a:rPr lang="es-MX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MX" sz="2100" b="1" dirty="0" smtClean="0">
                <a:solidFill>
                  <a:schemeClr val="tx1"/>
                </a:solidFill>
              </a:rPr>
              <a:t>lejos de la institución, autonomía, dirigido principalmente a los adultos.</a:t>
            </a:r>
          </a:p>
          <a:p>
            <a:pPr marL="0" indent="0" algn="just">
              <a:buNone/>
            </a:pPr>
            <a:endParaRPr lang="es-MX" sz="2100" b="1" dirty="0" smtClean="0">
              <a:solidFill>
                <a:schemeClr val="tx1"/>
              </a:solidFill>
            </a:endParaRPr>
          </a:p>
          <a:p>
            <a:pPr algn="just"/>
            <a:r>
              <a:rPr lang="es-MX" sz="2200" b="1" u="sng" dirty="0" smtClean="0">
                <a:solidFill>
                  <a:schemeClr val="tx2">
                    <a:lumMod val="75000"/>
                  </a:schemeClr>
                </a:solidFill>
              </a:rPr>
              <a:t>Docente</a:t>
            </a:r>
            <a:r>
              <a:rPr lang="es-MX" sz="2200" b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r>
              <a:rPr lang="es-MX" sz="22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MX" sz="2100" b="1" dirty="0" smtClean="0">
                <a:solidFill>
                  <a:schemeClr val="tx1"/>
                </a:solidFill>
              </a:rPr>
              <a:t>Tiene como funciones, la programación, la enseñanza y la evaluación</a:t>
            </a:r>
          </a:p>
          <a:p>
            <a:pPr marL="0" indent="0" algn="just">
              <a:buNone/>
            </a:pPr>
            <a:endParaRPr lang="es-MX" sz="2100" b="1" dirty="0" smtClean="0">
              <a:solidFill>
                <a:schemeClr val="tx1"/>
              </a:solidFill>
            </a:endParaRPr>
          </a:p>
          <a:p>
            <a:pPr algn="just"/>
            <a:r>
              <a:rPr lang="es-MX" sz="2200" b="1" u="sng" dirty="0" smtClean="0">
                <a:solidFill>
                  <a:schemeClr val="tx2">
                    <a:lumMod val="75000"/>
                  </a:schemeClr>
                </a:solidFill>
              </a:rPr>
              <a:t>Comunicación a través de los medios: </a:t>
            </a:r>
            <a:r>
              <a:rPr lang="es-MX" sz="2200" b="1" u="sng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s-MX" sz="2100" b="1" dirty="0" smtClean="0">
                <a:solidFill>
                  <a:schemeClr val="tx1"/>
                </a:solidFill>
              </a:rPr>
              <a:t>Comunicación bidireccional</a:t>
            </a:r>
          </a:p>
          <a:p>
            <a:pPr marL="0" indent="0" algn="just">
              <a:buNone/>
            </a:pPr>
            <a:endParaRPr lang="es-MX" sz="21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es-MX" sz="2200" b="1" u="sng" dirty="0" smtClean="0">
                <a:solidFill>
                  <a:schemeClr val="tx2">
                    <a:lumMod val="75000"/>
                  </a:schemeClr>
                </a:solidFill>
              </a:rPr>
              <a:t>Organización</a:t>
            </a:r>
            <a:r>
              <a:rPr lang="es-MX" sz="2200" b="1" u="sng" dirty="0" smtClean="0">
                <a:solidFill>
                  <a:schemeClr val="tx1"/>
                </a:solidFill>
              </a:rPr>
              <a:t>:</a:t>
            </a:r>
            <a:r>
              <a:rPr lang="es-MX" sz="2200" b="1" dirty="0" smtClean="0">
                <a:solidFill>
                  <a:schemeClr val="tx1"/>
                </a:solidFill>
              </a:rPr>
              <a:t> </a:t>
            </a:r>
            <a:r>
              <a:rPr lang="es-MX" sz="2100" b="1" dirty="0" smtClean="0">
                <a:solidFill>
                  <a:schemeClr val="tx1"/>
                </a:solidFill>
              </a:rPr>
              <a:t>La institución a crearse o reorganizarse debe agrupar a los expertos en áreas que les permita desarrollar sus funciones </a:t>
            </a:r>
          </a:p>
          <a:p>
            <a:pPr marL="0" indent="0" algn="just">
              <a:buNone/>
            </a:pPr>
            <a:r>
              <a:rPr lang="es-MX" sz="21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s-MX" sz="2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Dirección:</a:t>
            </a:r>
            <a:r>
              <a:rPr lang="es-MX" sz="2200" dirty="0" smtClean="0">
                <a:solidFill>
                  <a:schemeClr val="tx2">
                    <a:lumMod val="7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es-MX" sz="2100" b="1" dirty="0" smtClean="0">
                <a:solidFill>
                  <a:schemeClr val="tx1"/>
                </a:solidFill>
              </a:rPr>
              <a:t>Indispensable para la coordinación general del programa,  tanto en lo administrativo como en lo técnico y académico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3200" b="1" dirty="0" smtClean="0"/>
              <a:t>COMPONENTES DEL SISTEMA DE EDUCACIÓN A DISTANCIA</a:t>
            </a:r>
            <a:endParaRPr lang="es-MX" sz="3200" b="1" dirty="0"/>
          </a:p>
        </p:txBody>
      </p:sp>
    </p:spTree>
    <p:extLst>
      <p:ext uri="{BB962C8B-B14F-4D97-AF65-F5344CB8AC3E}">
        <p14:creationId xmlns:p14="http://schemas.microsoft.com/office/powerpoint/2010/main" val="122209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1"/>
          </a:xfrm>
        </p:spPr>
        <p:txBody>
          <a:bodyPr>
            <a:normAutofit lnSpcReduction="10000"/>
          </a:bodyPr>
          <a:lstStyle/>
          <a:p>
            <a:pPr algn="just"/>
            <a:r>
              <a:rPr lang="es-MX" sz="2400" b="1" dirty="0" smtClean="0">
                <a:solidFill>
                  <a:schemeClr val="tx1"/>
                </a:solidFill>
              </a:rPr>
              <a:t>Las plataformas son consideradas herramientas para estudiantes</a:t>
            </a:r>
          </a:p>
          <a:p>
            <a:pPr marL="0" indent="0" algn="just">
              <a:buNone/>
            </a:pPr>
            <a:endParaRPr lang="es-MX" sz="2400" b="1" dirty="0" smtClean="0">
              <a:solidFill>
                <a:schemeClr val="tx1"/>
              </a:solidFill>
            </a:endParaRPr>
          </a:p>
          <a:p>
            <a:pPr algn="just"/>
            <a:r>
              <a:rPr lang="es-MX" sz="2400" b="1" u="sng" dirty="0" smtClean="0">
                <a:solidFill>
                  <a:schemeClr val="tx2">
                    <a:lumMod val="75000"/>
                  </a:schemeClr>
                </a:solidFill>
              </a:rPr>
              <a:t>Herramientas de comunicación</a:t>
            </a:r>
          </a:p>
          <a:p>
            <a:pPr marL="0" indent="0" algn="just">
              <a:buNone/>
            </a:pPr>
            <a:r>
              <a:rPr lang="es-MX" sz="2400" b="1" dirty="0" err="1" smtClean="0">
                <a:solidFill>
                  <a:schemeClr val="tx1"/>
                </a:solidFill>
              </a:rPr>
              <a:t>BlackBoard</a:t>
            </a:r>
            <a:r>
              <a:rPr lang="es-MX" sz="2400" b="1" dirty="0" smtClean="0">
                <a:solidFill>
                  <a:schemeClr val="tx1"/>
                </a:solidFill>
              </a:rPr>
              <a:t> 6.0 es la más completa. Tiene foros de discusión, intercambio de archivos, correos internos, diarios en línea y un pizarrón.</a:t>
            </a:r>
          </a:p>
          <a:p>
            <a:pPr marL="0" indent="0" algn="just">
              <a:buNone/>
            </a:pPr>
            <a:endParaRPr lang="es-MX" sz="2400" b="1" dirty="0" smtClean="0">
              <a:solidFill>
                <a:schemeClr val="tx1"/>
              </a:solidFill>
            </a:endParaRPr>
          </a:p>
          <a:p>
            <a:pPr algn="just"/>
            <a:r>
              <a:rPr lang="es-MX" sz="2400" b="1" u="sng" dirty="0" smtClean="0">
                <a:solidFill>
                  <a:schemeClr val="tx2">
                    <a:lumMod val="75000"/>
                  </a:schemeClr>
                </a:solidFill>
              </a:rPr>
              <a:t>Herramientas de compromiso estudiantil</a:t>
            </a:r>
          </a:p>
          <a:p>
            <a:pPr marL="0" indent="0" algn="just">
              <a:buNone/>
            </a:pPr>
            <a:r>
              <a:rPr lang="es-MX" sz="2400" b="1" dirty="0" smtClean="0">
                <a:solidFill>
                  <a:schemeClr val="tx1"/>
                </a:solidFill>
              </a:rPr>
              <a:t>La más completa es </a:t>
            </a:r>
            <a:r>
              <a:rPr lang="es-MX" sz="2400" b="1" dirty="0" err="1" smtClean="0">
                <a:solidFill>
                  <a:schemeClr val="tx1"/>
                </a:solidFill>
              </a:rPr>
              <a:t>BlackBoard</a:t>
            </a:r>
            <a:r>
              <a:rPr lang="es-MX" sz="2400" b="1" dirty="0" smtClean="0">
                <a:solidFill>
                  <a:schemeClr val="tx1"/>
                </a:solidFill>
              </a:rPr>
              <a:t> 6.0 (trabajo en grupo, auto evaluación, espacio comunitario estudiantil y portafolios estudiantiles</a:t>
            </a:r>
            <a:r>
              <a:rPr lang="es-MX" sz="2000" b="1" dirty="0" smtClean="0">
                <a:solidFill>
                  <a:schemeClr val="tx1"/>
                </a:solidFill>
              </a:rPr>
              <a:t>). </a:t>
            </a:r>
          </a:p>
          <a:p>
            <a:endParaRPr lang="es-MX" sz="20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PLATAFORMAS PARA EDUCACIÓN A DISTANCIA</a:t>
            </a:r>
            <a:endParaRPr lang="es-MX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0429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72067" y="2348880"/>
            <a:ext cx="7408333" cy="377728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MX" sz="2400" b="1" dirty="0" smtClean="0">
                <a:solidFill>
                  <a:schemeClr val="tx1"/>
                </a:solidFill>
              </a:rPr>
              <a:t>Para finalizar puedo decir que la educación a distancia tiene un gran impacto en la educación ya que esta presente en todos los países debido a que contribuye al logro de la formación académica y profesional del estudiante, brindando oportunidades de no truncar sus estudios.</a:t>
            </a:r>
          </a:p>
          <a:p>
            <a:pPr algn="just"/>
            <a:r>
              <a:rPr lang="es-MX" sz="2400" b="1" dirty="0" smtClean="0">
                <a:solidFill>
                  <a:schemeClr val="tx1"/>
                </a:solidFill>
              </a:rPr>
              <a:t>Sin embargo es importante mencionar que para lograr una educación a distancia de buena calidad la tecnología ha tenido un papel muy importante pues los medios de comunicación se han ido innovando y se han vuelto mas eficientes</a:t>
            </a:r>
            <a:endParaRPr lang="es-MX" sz="2400" b="1" dirty="0">
              <a:solidFill>
                <a:schemeClr val="tx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1143000"/>
          </a:xfrm>
        </p:spPr>
        <p:txBody>
          <a:bodyPr/>
          <a:lstStyle/>
          <a:p>
            <a:r>
              <a:rPr lang="es-MX" b="1" dirty="0" smtClean="0"/>
              <a:t>CONCLUSIÓN</a:t>
            </a:r>
            <a:r>
              <a:rPr lang="es-MX" dirty="0" smtClean="0"/>
              <a:t>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5360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rma de onda">
  <a:themeElements>
    <a:clrScheme name="Forma de onda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Forma de onda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orma de onda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</TotalTime>
  <Words>641</Words>
  <Application>Microsoft Office PowerPoint</Application>
  <PresentationFormat>Presentación en pantalla (4:3)</PresentationFormat>
  <Paragraphs>63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Candara</vt:lpstr>
      <vt:lpstr>Symbol</vt:lpstr>
      <vt:lpstr>Forma de onda</vt:lpstr>
      <vt:lpstr>Presentación de PowerPoint</vt:lpstr>
      <vt:lpstr>INTRODUCCIÓN </vt:lpstr>
      <vt:lpstr>EDUCACIÓN A DISTANCIA</vt:lpstr>
      <vt:lpstr>OBJETIVO</vt:lpstr>
      <vt:lpstr>ANTECEDENTES Factores que propician el nacimiento de educación a distancia </vt:lpstr>
      <vt:lpstr>Presentación de PowerPoint</vt:lpstr>
      <vt:lpstr>COMPONENTES DEL SISTEMA DE EDUCACIÓN A DISTANCIA</vt:lpstr>
      <vt:lpstr>PLATAFORMAS PARA EDUCACIÓN A DISTANCIA</vt:lpstr>
      <vt:lpstr>CONCLUSIÓN </vt:lpstr>
      <vt:lpstr>SIGNIFICATIVO DE LAS REFLEXIONES DE LAS SESIONES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jenni</dc:creator>
  <cp:lastModifiedBy>CyberPlanet_Estandar</cp:lastModifiedBy>
  <cp:revision>8</cp:revision>
  <dcterms:created xsi:type="dcterms:W3CDTF">2015-09-17T07:44:18Z</dcterms:created>
  <dcterms:modified xsi:type="dcterms:W3CDTF">2015-09-17T13:26:12Z</dcterms:modified>
</cp:coreProperties>
</file>