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60" r:id="rId5"/>
    <p:sldId id="258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4C1E36F-0090-4AEB-8412-0AC607C78730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C6003D7-E9F1-482D-AF92-8693F672DCE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C1E36F-0090-4AEB-8412-0AC607C78730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003D7-E9F1-482D-AF92-8693F672DCE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C1E36F-0090-4AEB-8412-0AC607C78730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003D7-E9F1-482D-AF92-8693F672DCE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C1E36F-0090-4AEB-8412-0AC607C78730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003D7-E9F1-482D-AF92-8693F672DCE0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C1E36F-0090-4AEB-8412-0AC607C78730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003D7-E9F1-482D-AF92-8693F672DCE0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C1E36F-0090-4AEB-8412-0AC607C78730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003D7-E9F1-482D-AF92-8693F672DCE0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C1E36F-0090-4AEB-8412-0AC607C78730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003D7-E9F1-482D-AF92-8693F672DCE0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C1E36F-0090-4AEB-8412-0AC607C78730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003D7-E9F1-482D-AF92-8693F672DCE0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C1E36F-0090-4AEB-8412-0AC607C78730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003D7-E9F1-482D-AF92-8693F672DCE0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4C1E36F-0090-4AEB-8412-0AC607C78730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003D7-E9F1-482D-AF92-8693F672DCE0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4C1E36F-0090-4AEB-8412-0AC607C78730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C6003D7-E9F1-482D-AF92-8693F672DCE0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4C1E36F-0090-4AEB-8412-0AC607C78730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C6003D7-E9F1-482D-AF92-8693F672DCE0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54107" y="4077072"/>
            <a:ext cx="6400800" cy="1752600"/>
          </a:xfrm>
        </p:spPr>
        <p:txBody>
          <a:bodyPr>
            <a:normAutofit/>
          </a:bodyPr>
          <a:lstStyle/>
          <a:p>
            <a:r>
              <a:rPr lang="es-MX" sz="2800" dirty="0" smtClean="0">
                <a:solidFill>
                  <a:srgbClr val="002060"/>
                </a:solidFill>
              </a:rPr>
              <a:t>Lo nuevo del siglo XXI , o talvez no? </a:t>
            </a:r>
            <a:endParaRPr lang="es-MX" sz="2800" dirty="0">
              <a:solidFill>
                <a:srgbClr val="002060"/>
              </a:solidFill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899592" y="1872399"/>
            <a:ext cx="71098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Educación a distancia</a:t>
            </a:r>
            <a:endParaRPr lang="es-E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" name="4 Imagen" descr="http://www.uv.mx/pozarica/cimigracion/images/escudo_uat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35467"/>
            <a:ext cx="1500361" cy="147342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5 CuadroTexto"/>
          <p:cNvSpPr txBox="1"/>
          <p:nvPr/>
        </p:nvSpPr>
        <p:spPr>
          <a:xfrm>
            <a:off x="1505756" y="5832533"/>
            <a:ext cx="6336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>
                <a:solidFill>
                  <a:srgbClr val="FF0000"/>
                </a:solidFill>
              </a:rPr>
              <a:t>Ponente: Sergio Armando Hernández Benítez</a:t>
            </a:r>
            <a:endParaRPr lang="es-MX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867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s-MX" dirty="0"/>
              <a:t>Si reflexionamos y comparamos lo que históricamente han supuesto a las diferentes sociedades los avances tecnológicos, con su influencia en el mundo de la educación, se deduce que no se ha aplicado la tecnología a los procesos formativos con la misma agilidad y eficacia que se ha hecho en otros campos</a:t>
            </a:r>
            <a:r>
              <a:rPr lang="es-MX" dirty="0" smtClean="0"/>
              <a:t>.</a:t>
            </a:r>
          </a:p>
          <a:p>
            <a:pPr algn="just"/>
            <a:r>
              <a:rPr lang="es-MX" dirty="0" smtClean="0"/>
              <a:t> </a:t>
            </a:r>
            <a:r>
              <a:rPr lang="es-MX" dirty="0"/>
              <a:t>En los ámbitos educativos las tecnologías se han utilizado de manera poco sistemática.</a:t>
            </a:r>
          </a:p>
          <a:p>
            <a:pPr algn="just"/>
            <a:r>
              <a:rPr lang="es-MX" dirty="0"/>
              <a:t>La comunidad educativa es generalmente conservadora de sus hábitos metodológicos e históricamente le ha costado mucho incorporar los avances </a:t>
            </a:r>
            <a:r>
              <a:rPr lang="es-MX" dirty="0" smtClean="0"/>
              <a:t>tecnológicos.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/>
              <a:t>Reflexionemos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49612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</a:t>
            </a:r>
            <a:r>
              <a:rPr lang="es-MX" dirty="0" smtClean="0"/>
              <a:t>a </a:t>
            </a:r>
            <a:r>
              <a:rPr lang="es-MX" dirty="0"/>
              <a:t>educación a distancia no es un fenómeno de hoy; en realidad ha sido un modo de enseñar y aprender de millares de personas durante más de cien años</a:t>
            </a:r>
            <a:r>
              <a:rPr lang="es-MX" dirty="0" smtClean="0"/>
              <a:t>.</a:t>
            </a:r>
          </a:p>
          <a:p>
            <a:r>
              <a:rPr lang="es-MX" dirty="0" smtClean="0"/>
              <a:t>Iniciándose en </a:t>
            </a:r>
            <a:r>
              <a:rPr lang="es-MX" dirty="0"/>
              <a:t>I</a:t>
            </a:r>
            <a:r>
              <a:rPr lang="es-MX" dirty="0" smtClean="0"/>
              <a:t>nglaterra en el año 1914 , con tomando iniciativamente a la correspondencia de ese tiempo</a:t>
            </a: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Desde hace tiempo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03711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No siempre se aprendió a distancia con el apoyo de los actuales medios electrónicos, sino que esta forma de enseñar y aprender ha evolucionado en el último siglo y medio,  a lo largo de tres grandes generaciones de innovación tecnológica que Garrison (1985 y 1989) identifica como correspondencia, telecomunicación y telemática. 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5257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L</a:t>
            </a:r>
            <a:r>
              <a:rPr lang="es-MX" dirty="0" smtClean="0"/>
              <a:t>os </a:t>
            </a:r>
            <a:r>
              <a:rPr lang="es-MX" dirty="0"/>
              <a:t>servicios nacionales de correos, bastante eficaces, aunque lentos en aquella época, se convertían en los materiales y vías de comunicación de la iniciática educación a distancia</a:t>
            </a:r>
            <a:r>
              <a:rPr lang="es-MX" dirty="0" smtClean="0"/>
              <a:t>.</a:t>
            </a:r>
          </a:p>
          <a:p>
            <a:endParaRPr lang="es-MX" dirty="0"/>
          </a:p>
          <a:p>
            <a:r>
              <a:rPr lang="es-MX" dirty="0" smtClean="0"/>
              <a:t>Cuanto se tardaba la correspondencia?</a:t>
            </a: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7723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MX" dirty="0"/>
              <a:t>E</a:t>
            </a:r>
            <a:r>
              <a:rPr lang="es-MX" dirty="0" smtClean="0"/>
              <a:t>l </a:t>
            </a:r>
            <a:r>
              <a:rPr lang="es-MX" dirty="0"/>
              <a:t>aprendizaje no era fácil, por lo que se trató de dar una forma más interactiva a ese material escrito mediante el acompañamiento de guías de ayuda al estudio, </a:t>
            </a:r>
            <a:endParaRPr lang="es-MX" dirty="0" smtClean="0"/>
          </a:p>
          <a:p>
            <a:r>
              <a:rPr lang="es-MX" dirty="0" smtClean="0"/>
              <a:t>la </a:t>
            </a:r>
            <a:r>
              <a:rPr lang="es-MX" dirty="0"/>
              <a:t>introducción sistemática de actividades complementarias a cada lección, </a:t>
            </a:r>
            <a:endParaRPr lang="es-MX" dirty="0" smtClean="0"/>
          </a:p>
          <a:p>
            <a:r>
              <a:rPr lang="es-MX" dirty="0"/>
              <a:t>A</a:t>
            </a:r>
            <a:r>
              <a:rPr lang="es-MX" dirty="0" smtClean="0"/>
              <a:t>sí </a:t>
            </a:r>
            <a:r>
              <a:rPr lang="es-MX" dirty="0"/>
              <a:t>como cuadernos de trabajo, ejercicios y de evaluación, que promoviesen algún tipo de relación del estudiante con la institución, el material y el autor del texto y que facilitasen la aplicación de lo aprendido y guiasen el estudio independiente.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740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/>
              <a:t>Existen diversos tipos de tecnología que se emplean en educación a distancia. La interacción entre usuarios y proveedores en el área ha provocado constantes y sostenidos avances </a:t>
            </a:r>
            <a:r>
              <a:rPr lang="es-MX" dirty="0" smtClean="0"/>
              <a:t>tecnológicos</a:t>
            </a:r>
          </a:p>
          <a:p>
            <a:endParaRPr lang="es-MX" dirty="0"/>
          </a:p>
          <a:p>
            <a:r>
              <a:rPr lang="es-MX" dirty="0" smtClean="0"/>
              <a:t>La educación que se imparte hoy en día con esta modalidad es una buena opción para cursar a modo de acortar tiempo y a la vez economizar en costos , para quienes no tienen la posibilidad de hacerlo físicamente.</a:t>
            </a:r>
            <a:endParaRPr lang="es-MX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49673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547664" y="2564904"/>
            <a:ext cx="636905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Gracias </a:t>
            </a:r>
          </a:p>
          <a:p>
            <a:pPr algn="ctr"/>
            <a:r>
              <a:rPr lang="es-E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por su atención</a:t>
            </a:r>
            <a:endParaRPr lang="es-E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92207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47</TotalTime>
  <Words>413</Words>
  <Application>Microsoft Office PowerPoint</Application>
  <PresentationFormat>Presentación en pantalla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Concurrencia</vt:lpstr>
      <vt:lpstr>Presentación de PowerPoint</vt:lpstr>
      <vt:lpstr>Reflexionemos</vt:lpstr>
      <vt:lpstr>Desde hace tiempo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Aspire</dc:creator>
  <cp:lastModifiedBy>Aspire</cp:lastModifiedBy>
  <cp:revision>6</cp:revision>
  <dcterms:created xsi:type="dcterms:W3CDTF">2015-09-17T21:35:10Z</dcterms:created>
  <dcterms:modified xsi:type="dcterms:W3CDTF">2015-09-17T22:22:50Z</dcterms:modified>
</cp:coreProperties>
</file>