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99"/>
    <a:srgbClr val="FFCC00"/>
    <a:srgbClr val="CC99FF"/>
    <a:srgbClr val="1FB738"/>
    <a:srgbClr val="F93346"/>
    <a:srgbClr val="FF3399"/>
    <a:srgbClr val="FF6600"/>
    <a:srgbClr val="FFCCFF"/>
    <a:srgbClr val="00FFCC"/>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5" d="100"/>
          <a:sy n="55" d="100"/>
        </p:scale>
        <p:origin x="61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E0F1874A-E6BE-4934-B675-8E319A509E88}" type="datetimeFigureOut">
              <a:rPr lang="es-MX" smtClean="0"/>
              <a:t>17/09/2015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2761161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0F1874A-E6BE-4934-B675-8E319A509E88}" type="datetimeFigureOut">
              <a:rPr lang="es-MX" smtClean="0"/>
              <a:t>17/09/2015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4037208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0F1874A-E6BE-4934-B675-8E319A509E88}" type="datetimeFigureOut">
              <a:rPr lang="es-MX" smtClean="0"/>
              <a:t>17/09/2015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2891456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E0F1874A-E6BE-4934-B675-8E319A509E88}" type="datetimeFigureOut">
              <a:rPr lang="es-MX" smtClean="0"/>
              <a:t>17/09/2015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1653346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E0F1874A-E6BE-4934-B675-8E319A509E88}" type="datetimeFigureOut">
              <a:rPr lang="es-MX" smtClean="0"/>
              <a:t>17/09/2015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360677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E0F1874A-E6BE-4934-B675-8E319A509E88}" type="datetimeFigureOut">
              <a:rPr lang="es-MX" smtClean="0"/>
              <a:t>17/09/2015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592777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E0F1874A-E6BE-4934-B675-8E319A509E88}" type="datetimeFigureOut">
              <a:rPr lang="es-MX" smtClean="0"/>
              <a:t>17/09/2015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31688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E0F1874A-E6BE-4934-B675-8E319A509E88}" type="datetimeFigureOut">
              <a:rPr lang="es-MX" smtClean="0"/>
              <a:t>17/09/2015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3283864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0F1874A-E6BE-4934-B675-8E319A509E88}" type="datetimeFigureOut">
              <a:rPr lang="es-MX" smtClean="0"/>
              <a:t>17/09/2015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3139912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0F1874A-E6BE-4934-B675-8E319A509E88}" type="datetimeFigureOut">
              <a:rPr lang="es-MX" smtClean="0"/>
              <a:t>17/09/2015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571094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E0F1874A-E6BE-4934-B675-8E319A509E88}" type="datetimeFigureOut">
              <a:rPr lang="es-MX" smtClean="0"/>
              <a:t>17/09/2015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D561F581-5691-4B31-A6E9-C9560D5557FD}" type="slidenum">
              <a:rPr lang="es-MX" smtClean="0"/>
              <a:t>‹Nº›</a:t>
            </a:fld>
            <a:endParaRPr lang="es-MX"/>
          </a:p>
        </p:txBody>
      </p:sp>
    </p:spTree>
    <p:extLst>
      <p:ext uri="{BB962C8B-B14F-4D97-AF65-F5344CB8AC3E}">
        <p14:creationId xmlns:p14="http://schemas.microsoft.com/office/powerpoint/2010/main" val="28168346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F1874A-E6BE-4934-B675-8E319A509E88}" type="datetimeFigureOut">
              <a:rPr lang="es-MX" smtClean="0"/>
              <a:t>17/09/2015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61F581-5691-4B31-A6E9-C9560D5557FD}" type="slidenum">
              <a:rPr lang="es-MX" smtClean="0"/>
              <a:t>‹Nº›</a:t>
            </a:fld>
            <a:endParaRPr lang="es-MX"/>
          </a:p>
        </p:txBody>
      </p:sp>
    </p:spTree>
    <p:extLst>
      <p:ext uri="{BB962C8B-B14F-4D97-AF65-F5344CB8AC3E}">
        <p14:creationId xmlns:p14="http://schemas.microsoft.com/office/powerpoint/2010/main" val="3029359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4" name="CuadroTexto 3"/>
          <p:cNvSpPr txBox="1"/>
          <p:nvPr/>
        </p:nvSpPr>
        <p:spPr>
          <a:xfrm>
            <a:off x="2218545" y="434714"/>
            <a:ext cx="7345180" cy="6186309"/>
          </a:xfrm>
          <a:prstGeom prst="rect">
            <a:avLst/>
          </a:prstGeom>
          <a:noFill/>
        </p:spPr>
        <p:txBody>
          <a:bodyPr wrap="square" rtlCol="0">
            <a:spAutoFit/>
          </a:bodyPr>
          <a:lstStyle/>
          <a:p>
            <a:pPr algn="ctr"/>
            <a:r>
              <a:rPr lang="es-MX" dirty="0" smtClean="0">
                <a:latin typeface="Arial Rounded MT Bold" panose="020F0704030504030204" pitchFamily="34" charset="0"/>
              </a:rPr>
              <a:t>UNIVERSIDAD AUTÓNOMA DE TLAXCALA</a:t>
            </a:r>
          </a:p>
          <a:p>
            <a:pPr algn="ctr"/>
            <a:r>
              <a:rPr lang="es-MX" dirty="0" smtClean="0">
                <a:latin typeface="Arial Rounded MT Bold" panose="020F0704030504030204" pitchFamily="34" charset="0"/>
              </a:rPr>
              <a:t>FACULTAD DE CIENCIAS DE LA EDUCAIÓN</a:t>
            </a:r>
          </a:p>
          <a:p>
            <a:pPr algn="ctr"/>
            <a:r>
              <a:rPr lang="es-MX" dirty="0" smtClean="0">
                <a:latin typeface="Arial Rounded MT Bold" panose="020F0704030504030204" pitchFamily="34" charset="0"/>
              </a:rPr>
              <a:t>LICENCIATURA EN CIENCIAS DE LA EDUCACIÓN</a:t>
            </a:r>
          </a:p>
          <a:p>
            <a:pPr algn="ctr"/>
            <a:endParaRPr lang="es-MX" dirty="0">
              <a:latin typeface="Arial Rounded MT Bold" panose="020F0704030504030204" pitchFamily="34" charset="0"/>
            </a:endParaRPr>
          </a:p>
          <a:p>
            <a:pPr algn="ctr"/>
            <a:r>
              <a:rPr lang="es-MX" dirty="0" smtClean="0">
                <a:latin typeface="Arial Rounded MT Bold" panose="020F0704030504030204" pitchFamily="34" charset="0"/>
              </a:rPr>
              <a:t>EDUCACIÓN </a:t>
            </a:r>
            <a:r>
              <a:rPr lang="es-MX" dirty="0">
                <a:latin typeface="Arial Rounded MT Bold" panose="020F0704030504030204" pitchFamily="34" charset="0"/>
              </a:rPr>
              <a:t>A DISTANCIA</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PROFESOR:</a:t>
            </a:r>
          </a:p>
          <a:p>
            <a:pPr algn="ctr"/>
            <a:r>
              <a:rPr lang="es-MX" dirty="0">
                <a:latin typeface="Arial Rounded MT Bold" panose="020F0704030504030204" pitchFamily="34" charset="0"/>
              </a:rPr>
              <a:t>JOSÉ LUIS VILLEGAS VALLE</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“REPORTE DE EVIDENCIA DE PRIMER PARCIAL”</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ESTUDIANTE:</a:t>
            </a:r>
          </a:p>
          <a:p>
            <a:pPr algn="ctr"/>
            <a:r>
              <a:rPr lang="es-MX" dirty="0">
                <a:latin typeface="Arial Rounded MT Bold" panose="020F0704030504030204" pitchFamily="34" charset="0"/>
              </a:rPr>
              <a:t>MIRIAM LUMBRERAS ZITLALPOPOCA</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GRUPO:</a:t>
            </a:r>
          </a:p>
          <a:p>
            <a:pPr algn="ctr"/>
            <a:r>
              <a:rPr lang="es-MX" dirty="0">
                <a:latin typeface="Arial Rounded MT Bold" panose="020F0704030504030204" pitchFamily="34" charset="0"/>
              </a:rPr>
              <a:t>311</a:t>
            </a:r>
          </a:p>
          <a:p>
            <a:pPr algn="ctr"/>
            <a:r>
              <a:rPr lang="es-MX" dirty="0">
                <a:latin typeface="Arial Rounded MT Bold" panose="020F0704030504030204" pitchFamily="34" charset="0"/>
              </a:rPr>
              <a:t> </a:t>
            </a:r>
          </a:p>
          <a:p>
            <a:pPr algn="ctr"/>
            <a:r>
              <a:rPr lang="es-MX" dirty="0">
                <a:latin typeface="Arial Rounded MT Bold" panose="020F0704030504030204" pitchFamily="34" charset="0"/>
              </a:rPr>
              <a:t>SEMESTRE:</a:t>
            </a:r>
          </a:p>
          <a:p>
            <a:pPr algn="ctr"/>
            <a:r>
              <a:rPr lang="es-MX" dirty="0">
                <a:latin typeface="Arial Rounded MT Bold" panose="020F0704030504030204" pitchFamily="34" charset="0"/>
              </a:rPr>
              <a:t>OTOÑO 2015</a:t>
            </a:r>
          </a:p>
          <a:p>
            <a:pPr algn="ctr"/>
            <a:endParaRPr lang="es-MX" dirty="0">
              <a:latin typeface="Arial Rounded MT Bold" panose="020F0704030504030204" pitchFamily="34" charset="0"/>
            </a:endParaRPr>
          </a:p>
        </p:txBody>
      </p:sp>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045" y="191749"/>
            <a:ext cx="1714500" cy="2667000"/>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5523" y="191749"/>
            <a:ext cx="1714500" cy="2667000"/>
          </a:xfrm>
          <a:prstGeom prst="rect">
            <a:avLst/>
          </a:prstGeom>
        </p:spPr>
      </p:pic>
    </p:spTree>
    <p:extLst>
      <p:ext uri="{BB962C8B-B14F-4D97-AF65-F5344CB8AC3E}">
        <p14:creationId xmlns:p14="http://schemas.microsoft.com/office/powerpoint/2010/main" val="1981678575"/>
      </p:ext>
    </p:extLst>
  </p:cSld>
  <p:clrMapOvr>
    <a:masterClrMapping/>
  </p:clrMapOvr>
  <mc:AlternateContent xmlns:mc="http://schemas.openxmlformats.org/markup-compatibility/2006">
    <mc:Choice xmlns:p14="http://schemas.microsoft.com/office/powerpoint/2010/main" Requires="p14">
      <p:transition spd="slow" p14:dur="2000" advClick="0" advTm="9000"/>
    </mc:Choice>
    <mc:Fallback>
      <p:transition spd="slow" advClick="0" advTm="9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pattFill prst="horzBrick">
          <a:fgClr>
            <a:srgbClr val="FF0000"/>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1813811" y="224852"/>
            <a:ext cx="8634334" cy="3816429"/>
          </a:xfrm>
          <a:prstGeom prst="rect">
            <a:avLst/>
          </a:prstGeom>
          <a:solidFill>
            <a:srgbClr val="FFCC00">
              <a:alpha val="59000"/>
            </a:srgbClr>
          </a:solidFill>
        </p:spPr>
        <p:txBody>
          <a:bodyPr wrap="square" rtlCol="0">
            <a:spAutoFit/>
          </a:bodyPr>
          <a:lstStyle/>
          <a:p>
            <a:r>
              <a:rPr lang="es-MX" sz="3200" dirty="0">
                <a:latin typeface="Arial Rounded MT Bold" panose="020F0704030504030204" pitchFamily="34" charset="0"/>
              </a:rPr>
              <a:t>Lo que se rescata de la actividad tres de la Revista puedo decir que a pesar de las dificultades de la actividad pasada, ahora en éste trabajo nos volvimos a esforzar y a divertir con las fotos que utilizamos para la misma revista, que a </a:t>
            </a:r>
            <a:r>
              <a:rPr lang="es-MX" sz="3200" dirty="0" smtClean="0">
                <a:latin typeface="Arial Rounded MT Bold" panose="020F0704030504030204" pitchFamily="34" charset="0"/>
              </a:rPr>
              <a:t>nuestro </a:t>
            </a:r>
            <a:r>
              <a:rPr lang="es-MX" sz="3200" dirty="0">
                <a:latin typeface="Arial Rounded MT Bold" panose="020F0704030504030204" pitchFamily="34" charset="0"/>
              </a:rPr>
              <a:t>parecer quedó muy linda.</a:t>
            </a:r>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6521" y="3314418"/>
            <a:ext cx="5907479" cy="3375702"/>
          </a:xfrm>
          <a:prstGeom prst="rect">
            <a:avLst/>
          </a:prstGeom>
        </p:spPr>
      </p:pic>
    </p:spTree>
    <p:extLst>
      <p:ext uri="{BB962C8B-B14F-4D97-AF65-F5344CB8AC3E}">
        <p14:creationId xmlns:p14="http://schemas.microsoft.com/office/powerpoint/2010/main" val="2437370822"/>
      </p:ext>
    </p:extLst>
  </p:cSld>
  <p:clrMapOvr>
    <a:masterClrMapping/>
  </p:clrMapOvr>
  <mc:AlternateContent xmlns:mc="http://schemas.openxmlformats.org/markup-compatibility/2006">
    <mc:Choice xmlns:p14="http://schemas.microsoft.com/office/powerpoint/2010/main" Requires="p14">
      <p:transition spd="slow" p14:dur="2000" advTm="17020"/>
    </mc:Choice>
    <mc:Fallback>
      <p:transition spd="slow" advTm="1702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CuadroTexto 1"/>
          <p:cNvSpPr txBox="1"/>
          <p:nvPr/>
        </p:nvSpPr>
        <p:spPr>
          <a:xfrm>
            <a:off x="974360" y="221968"/>
            <a:ext cx="10133352" cy="738664"/>
          </a:xfrm>
          <a:prstGeom prst="rect">
            <a:avLst/>
          </a:prstGeom>
          <a:solidFill>
            <a:srgbClr val="FF9999">
              <a:alpha val="83000"/>
            </a:srgbClr>
          </a:solidFill>
        </p:spPr>
        <p:txBody>
          <a:bodyPr wrap="square" rtlCol="0">
            <a:spAutoFit/>
          </a:bodyPr>
          <a:lstStyle/>
          <a:p>
            <a:r>
              <a:rPr lang="es-MX" sz="2400" b="1" u="sng" dirty="0" smtClean="0"/>
              <a:t>CONCLUSIÓN</a:t>
            </a:r>
          </a:p>
          <a:p>
            <a:endParaRPr lang="es-MX" dirty="0"/>
          </a:p>
        </p:txBody>
      </p:sp>
      <p:sp>
        <p:nvSpPr>
          <p:cNvPr id="4" name="Rectángulo 3"/>
          <p:cNvSpPr/>
          <p:nvPr/>
        </p:nvSpPr>
        <p:spPr>
          <a:xfrm>
            <a:off x="974361" y="960632"/>
            <a:ext cx="10133351" cy="5727337"/>
          </a:xfrm>
          <a:prstGeom prst="rect">
            <a:avLst/>
          </a:prstGeom>
          <a:solidFill>
            <a:srgbClr val="FF9999">
              <a:alpha val="81000"/>
            </a:srgbClr>
          </a:solidFill>
        </p:spPr>
        <p:txBody>
          <a:bodyPr wrap="square">
            <a:spAutoFit/>
          </a:bodyPr>
          <a:lstStyle/>
          <a:p>
            <a:pPr>
              <a:lnSpc>
                <a:spcPct val="107000"/>
              </a:lnSpc>
              <a:spcAft>
                <a:spcPts val="800"/>
              </a:spcAft>
            </a:pPr>
            <a:r>
              <a:rPr lang="es-MX" sz="2400" dirty="0" smtClean="0">
                <a:effectLst/>
                <a:latin typeface="Arial Rounded MT Bold" panose="020F0704030504030204" pitchFamily="34" charset="0"/>
                <a:ea typeface="Calibri" panose="020F0502020204030204" pitchFamily="34" charset="0"/>
                <a:cs typeface="Times New Roman" panose="02020603050405020304" pitchFamily="18" charset="0"/>
              </a:rPr>
              <a:t>Para este primer parcial considero que fue bastante bueno y dinámico, me encantó la forma en que trabajamos en equipo y sobre todo con las actividades que el profesor nos asignó, bastante ingeniosos y muy padres.</a:t>
            </a:r>
            <a:endParaRPr lang="es-MX" sz="2000" dirty="0" smtClean="0">
              <a:effectLst/>
              <a:latin typeface="Arial Rounded MT Bold" panose="020F07040305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2400" dirty="0" smtClean="0">
                <a:effectLst/>
                <a:latin typeface="Arial Rounded MT Bold" panose="020F0704030504030204" pitchFamily="34" charset="0"/>
                <a:ea typeface="Calibri" panose="020F0502020204030204" pitchFamily="34" charset="0"/>
                <a:cs typeface="Times New Roman" panose="02020603050405020304" pitchFamily="18" charset="0"/>
              </a:rPr>
              <a:t>Con respecto a lo teórico: La educación a distancia es una muy buena opción para poder continuar con tus estudios, porque como se vio en los temas, existen plataformas gratis que nos pueden ser de mucha utilidad, sin olvidar que no hay mucha diferencia entre aprender en un aula que a distancia, pues gracias a las nuevas tecnologías es posible interactuar con el profesor aunque no se tenga físicamente y que es una innovadora idea para poder aprender y conocer nuevos métodos tanto de enseñanza como de aprendizaje, alcanzando muy bueno resultados que nos dirijan hacia el éxito.</a:t>
            </a:r>
            <a:endParaRPr lang="es-MX" sz="2000" dirty="0">
              <a:effectLst/>
              <a:latin typeface="Arial Rounded MT Bold" panose="020F07040305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15360465"/>
      </p:ext>
    </p:extLst>
  </p:cSld>
  <p:clrMapOvr>
    <a:masterClrMapping/>
  </p:clrMapOvr>
  <mc:AlternateContent xmlns:mc="http://schemas.openxmlformats.org/markup-compatibility/2006">
    <mc:Choice xmlns:p14="http://schemas.microsoft.com/office/powerpoint/2010/main" Requires="p14">
      <p:transition spd="slow" p14:dur="2000" advTm="17020"/>
    </mc:Choice>
    <mc:Fallback>
      <p:transition spd="slow" advTm="1702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CuadroTexto 4"/>
          <p:cNvSpPr txBox="1"/>
          <p:nvPr/>
        </p:nvSpPr>
        <p:spPr>
          <a:xfrm>
            <a:off x="419725" y="149902"/>
            <a:ext cx="10957809" cy="6217087"/>
          </a:xfrm>
          <a:prstGeom prst="rect">
            <a:avLst/>
          </a:prstGeom>
          <a:noFill/>
        </p:spPr>
        <p:txBody>
          <a:bodyPr wrap="square" rtlCol="0">
            <a:spAutoFit/>
          </a:bodyPr>
          <a:lstStyle/>
          <a:p>
            <a:pPr algn="ctr"/>
            <a:r>
              <a:rPr lang="es-MX" sz="2000" b="1" dirty="0"/>
              <a:t>INTRODUCCIÓN</a:t>
            </a:r>
          </a:p>
          <a:p>
            <a:pPr algn="ctr"/>
            <a:r>
              <a:rPr lang="es-MX" sz="2000" b="1" dirty="0"/>
              <a:t> </a:t>
            </a:r>
          </a:p>
          <a:p>
            <a:pPr algn="ctr"/>
            <a:r>
              <a:rPr lang="es-MX" sz="2000" b="1" dirty="0"/>
              <a:t> </a:t>
            </a:r>
          </a:p>
          <a:p>
            <a:pPr algn="ctr"/>
            <a:r>
              <a:rPr lang="es-MX" sz="2000" b="1" dirty="0"/>
              <a:t> </a:t>
            </a:r>
          </a:p>
          <a:p>
            <a:pPr algn="ctr"/>
            <a:r>
              <a:rPr lang="es-MX" sz="2000" b="1" dirty="0"/>
              <a:t>En el presente trabajo se hará mención de lo que se rescató durante todo éste primer parcial en la unidad de aprendizaje “Educación a Distancia”, se recabará los temas vistos en él y que significancia tuvo</a:t>
            </a:r>
            <a:r>
              <a:rPr lang="es-MX" sz="2000" b="1" dirty="0" smtClean="0"/>
              <a:t>.</a:t>
            </a:r>
          </a:p>
          <a:p>
            <a:pPr algn="ctr"/>
            <a:endParaRPr lang="es-MX" sz="2000" b="1" dirty="0"/>
          </a:p>
          <a:p>
            <a:pPr algn="ctr"/>
            <a:r>
              <a:rPr lang="es-MX" sz="2000" b="1" dirty="0"/>
              <a:t>El impacto que ha tenido la educación a distancia bajo la tecnología nos permite tener una clara idea de las oportunidades que nos proporciona y la facilidad que es adquirirla, pues actualmente tener educación es importante para poder cubrir con las exigencias de la sociedad</a:t>
            </a:r>
            <a:r>
              <a:rPr lang="es-MX" sz="2000" b="1" dirty="0" smtClean="0"/>
              <a:t>.</a:t>
            </a:r>
          </a:p>
          <a:p>
            <a:pPr algn="ctr"/>
            <a:endParaRPr lang="es-MX" sz="2000" b="1" dirty="0"/>
          </a:p>
          <a:p>
            <a:pPr algn="ctr"/>
            <a:r>
              <a:rPr lang="es-MX" sz="2000" b="1" dirty="0"/>
              <a:t>Los docentes que deseen incursionar en el área de la educación a distancia, deben someterse a un ambiente nuevo y buscar nuevos métodos de enseñanza vía electrónico y/o utilizando el Internet como herramienta básica del mismo, también saber sobre búsqueda de información y saber utilizar la computadora.</a:t>
            </a:r>
          </a:p>
          <a:p>
            <a:pPr algn="ctr"/>
            <a:r>
              <a:rPr lang="es-MX" sz="2000" b="1" dirty="0"/>
              <a:t>Actualmente buscar la manera de hacer llegar la educación de personas que realmente lo requieren y necesitan se está volviendo muy novedoso y revolucionario, dando pie que las oportunidades para crecer como personas se está viendo reflejado en éste nuevo de método. </a:t>
            </a:r>
          </a:p>
          <a:p>
            <a:endParaRPr lang="es-MX" dirty="0"/>
          </a:p>
        </p:txBody>
      </p:sp>
    </p:spTree>
    <p:extLst>
      <p:ext uri="{BB962C8B-B14F-4D97-AF65-F5344CB8AC3E}">
        <p14:creationId xmlns:p14="http://schemas.microsoft.com/office/powerpoint/2010/main" val="2410077550"/>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uadroTexto 1"/>
          <p:cNvSpPr txBox="1"/>
          <p:nvPr/>
        </p:nvSpPr>
        <p:spPr>
          <a:xfrm>
            <a:off x="284813" y="224852"/>
            <a:ext cx="11542426" cy="3816429"/>
          </a:xfrm>
          <a:prstGeom prst="rect">
            <a:avLst/>
          </a:prstGeom>
          <a:noFill/>
        </p:spPr>
        <p:txBody>
          <a:bodyPr wrap="square" rtlCol="0">
            <a:spAutoFit/>
          </a:bodyPr>
          <a:lstStyle/>
          <a:p>
            <a:pPr algn="ctr"/>
            <a:r>
              <a:rPr lang="es-MX" sz="2800" dirty="0"/>
              <a:t>PRIMERA SESIÓN</a:t>
            </a:r>
          </a:p>
          <a:p>
            <a:pPr algn="ctr"/>
            <a:r>
              <a:rPr lang="es-MX" sz="2800" dirty="0"/>
              <a:t>“HISTORIA DE LA EDUCAIÓN A DISTANCIA”</a:t>
            </a:r>
          </a:p>
          <a:p>
            <a:pPr algn="ctr"/>
            <a:r>
              <a:rPr lang="es-MX" sz="2800" dirty="0"/>
              <a:t>Me llevo de ésta primera sesión el hecho de que con una sola mente capaz de imaginar más allá y llevar más lejos las oportunidades de crecer el ámbito educativo, es como se crean estas ideas revolucionarias. Primeramente que por medio del correo dar consejos, explicar ciertas cosas hacia otras personas es como ya implementan la idea de educar o instruir a las demás desde lejos y dejar en ellos la experiencia que otros ya obtuvieron.</a:t>
            </a:r>
          </a:p>
          <a:p>
            <a:endParaRPr lang="es-MX" dirty="0"/>
          </a:p>
        </p:txBody>
      </p:sp>
      <p:pic>
        <p:nvPicPr>
          <p:cNvPr id="3" name="Picture 2" descr="http://flamoliv.files.wordpress.com/2009/11/transcultural.gif"/>
          <p:cNvPicPr/>
          <p:nvPr/>
        </p:nvPicPr>
        <p:blipFill>
          <a:blip r:embed="rId3">
            <a:extLst>
              <a:ext uri="{28A0092B-C50C-407E-A947-70E740481C1C}">
                <a14:useLocalDpi xmlns:a14="http://schemas.microsoft.com/office/drawing/2010/main" val="0"/>
              </a:ext>
            </a:extLst>
          </a:blip>
          <a:srcRect/>
          <a:stretch>
            <a:fillRect/>
          </a:stretch>
        </p:blipFill>
        <p:spPr bwMode="auto">
          <a:xfrm>
            <a:off x="4622513" y="3643547"/>
            <a:ext cx="2867025" cy="2628900"/>
          </a:xfrm>
          <a:prstGeom prst="rect">
            <a:avLst/>
          </a:prstGeom>
          <a:noFill/>
          <a:extLst/>
        </p:spPr>
      </p:pic>
    </p:spTree>
    <p:extLst>
      <p:ext uri="{BB962C8B-B14F-4D97-AF65-F5344CB8AC3E}">
        <p14:creationId xmlns:p14="http://schemas.microsoft.com/office/powerpoint/2010/main" val="659046443"/>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uadroTexto 1"/>
          <p:cNvSpPr txBox="1"/>
          <p:nvPr/>
        </p:nvSpPr>
        <p:spPr>
          <a:xfrm>
            <a:off x="1139252" y="509666"/>
            <a:ext cx="9833548" cy="2831544"/>
          </a:xfrm>
          <a:prstGeom prst="rect">
            <a:avLst/>
          </a:prstGeom>
          <a:noFill/>
        </p:spPr>
        <p:txBody>
          <a:bodyPr wrap="square" rtlCol="0">
            <a:spAutoFit/>
          </a:bodyPr>
          <a:lstStyle/>
          <a:p>
            <a:r>
              <a:rPr lang="es-MX" sz="3200" dirty="0"/>
              <a:t>Dentro de las actividades de construcción puedo rescatar que aprendí a manejar un nuevo programa de audio para la creación del Podcast y que la integración de mi equipo fue bastante buena y cooperativa, sin olvidar mencionar que nos divertimos al elaborarla.</a:t>
            </a:r>
          </a:p>
          <a:p>
            <a:endParaRPr lang="es-MX"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3885" y="3341210"/>
            <a:ext cx="5907479" cy="3375702"/>
          </a:xfrm>
          <a:prstGeom prst="rect">
            <a:avLst/>
          </a:prstGeom>
        </p:spPr>
      </p:pic>
    </p:spTree>
    <p:extLst>
      <p:ext uri="{BB962C8B-B14F-4D97-AF65-F5344CB8AC3E}">
        <p14:creationId xmlns:p14="http://schemas.microsoft.com/office/powerpoint/2010/main" val="1129648965"/>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CuadroTexto 1"/>
          <p:cNvSpPr txBox="1"/>
          <p:nvPr/>
        </p:nvSpPr>
        <p:spPr>
          <a:xfrm>
            <a:off x="983673" y="25360"/>
            <a:ext cx="9947564" cy="6832640"/>
          </a:xfrm>
          <a:prstGeom prst="rect">
            <a:avLst/>
          </a:prstGeom>
          <a:noFill/>
        </p:spPr>
        <p:txBody>
          <a:bodyPr wrap="square" rtlCol="0">
            <a:spAutoFit/>
          </a:bodyPr>
          <a:lstStyle/>
          <a:p>
            <a:pPr algn="ctr"/>
            <a:r>
              <a:rPr lang="es-MX" sz="2800" dirty="0" smtClean="0"/>
              <a:t>SEGUNDA SESIÓN</a:t>
            </a:r>
          </a:p>
          <a:p>
            <a:pPr algn="ctr"/>
            <a:endParaRPr lang="es-MX" sz="2800" dirty="0"/>
          </a:p>
          <a:p>
            <a:r>
              <a:rPr lang="es-MX" sz="2800" dirty="0"/>
              <a:t>En esta sesión se abarca el tema de educación con más énfasis en el uso de las tecnologías, también recalcando que hay muchas oportunidades en que la enseñanza no se limita ante el interés de las personas que lo deseen adquirir. </a:t>
            </a:r>
            <a:endParaRPr lang="es-MX" sz="2800" dirty="0" smtClean="0"/>
          </a:p>
          <a:p>
            <a:endParaRPr lang="es-MX" sz="2800" dirty="0" smtClean="0"/>
          </a:p>
          <a:p>
            <a:r>
              <a:rPr lang="es-MX" sz="2800" dirty="0" smtClean="0"/>
              <a:t>Existen dentro de la Educación a Distancia  generaciones:</a:t>
            </a:r>
          </a:p>
          <a:p>
            <a:r>
              <a:rPr lang="es-MX" sz="2800" dirty="0" smtClean="0">
                <a:latin typeface="Arial Rounded MT Bold" panose="020F0704030504030204" pitchFamily="34" charset="0"/>
              </a:rPr>
              <a:t>*PRIMERA GENERACIÓN: </a:t>
            </a:r>
            <a:r>
              <a:rPr lang="es-MX" sz="2800" dirty="0" smtClean="0"/>
              <a:t>Radio, televisión y material impreso.</a:t>
            </a:r>
          </a:p>
          <a:p>
            <a:r>
              <a:rPr lang="es-MX" sz="2800" dirty="0" smtClean="0">
                <a:latin typeface="Arial Rounded MT Bold" panose="020F0704030504030204" pitchFamily="34" charset="0"/>
              </a:rPr>
              <a:t>*SEGUNDA GERACIÓN: </a:t>
            </a:r>
            <a:r>
              <a:rPr lang="es-MX" sz="2800" dirty="0" smtClean="0"/>
              <a:t>Video grabador y televisor.</a:t>
            </a:r>
          </a:p>
          <a:p>
            <a:r>
              <a:rPr lang="es-MX" sz="2800" dirty="0" smtClean="0">
                <a:latin typeface="Arial Rounded MT Bold" panose="020F0704030504030204" pitchFamily="34" charset="0"/>
              </a:rPr>
              <a:t>*TERCERA GENEACIÓN: </a:t>
            </a:r>
            <a:r>
              <a:rPr lang="es-MX" sz="2800" dirty="0" smtClean="0"/>
              <a:t>Computadora, Internet y video-conferencias.</a:t>
            </a:r>
          </a:p>
          <a:p>
            <a:r>
              <a:rPr lang="es-MX" sz="2800" dirty="0" smtClean="0">
                <a:latin typeface="Arial Rounded MT Bold" panose="020F0704030504030204" pitchFamily="34" charset="0"/>
              </a:rPr>
              <a:t>*CUARTA GENERACIÓN: </a:t>
            </a:r>
            <a:r>
              <a:rPr lang="es-MX" sz="2800" dirty="0" smtClean="0"/>
              <a:t>Creación de colegios y programas desarrollados por Internet.</a:t>
            </a:r>
          </a:p>
          <a:p>
            <a:endParaRPr lang="es-MX" dirty="0"/>
          </a:p>
        </p:txBody>
      </p:sp>
    </p:spTree>
    <p:extLst>
      <p:ext uri="{BB962C8B-B14F-4D97-AF65-F5344CB8AC3E}">
        <p14:creationId xmlns:p14="http://schemas.microsoft.com/office/powerpoint/2010/main" val="4058928192"/>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ltHorz">
          <a:fgClr>
            <a:schemeClr val="accent1"/>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1753849" y="404734"/>
            <a:ext cx="8919148" cy="2215991"/>
          </a:xfrm>
          <a:prstGeom prst="rect">
            <a:avLst/>
          </a:prstGeom>
          <a:solidFill>
            <a:srgbClr val="00FFCC">
              <a:alpha val="58000"/>
            </a:srgbClr>
          </a:solidFill>
        </p:spPr>
        <p:txBody>
          <a:bodyPr wrap="square" rtlCol="0">
            <a:spAutoFit/>
          </a:bodyPr>
          <a:lstStyle/>
          <a:p>
            <a:r>
              <a:rPr lang="es-MX" sz="2400" dirty="0">
                <a:latin typeface="Arial Rounded MT Bold" panose="020F0704030504030204" pitchFamily="34" charset="0"/>
              </a:rPr>
              <a:t>Dentro de la actividad puedo decir que me agradó mucho más, fue más dinámico, fue más divertido y la convivencia con mis compañeros de equipo se agrandó demasiado, y al ver el producto de la Fotonovela nos sentimos muy satisfechos con el trabajo.</a:t>
            </a:r>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8855" y="2891505"/>
            <a:ext cx="5907479" cy="3375702"/>
          </a:xfrm>
          <a:prstGeom prst="rect">
            <a:avLst/>
          </a:prstGeom>
        </p:spPr>
      </p:pic>
    </p:spTree>
    <p:extLst>
      <p:ext uri="{BB962C8B-B14F-4D97-AF65-F5344CB8AC3E}">
        <p14:creationId xmlns:p14="http://schemas.microsoft.com/office/powerpoint/2010/main" val="4096825150"/>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pattFill prst="trellis">
          <a:fgClr>
            <a:schemeClr val="accent4">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1259174" y="434715"/>
            <a:ext cx="9653665" cy="5970865"/>
          </a:xfrm>
          <a:prstGeom prst="rect">
            <a:avLst/>
          </a:prstGeom>
          <a:solidFill>
            <a:srgbClr val="FF6600">
              <a:alpha val="55000"/>
            </a:srgbClr>
          </a:solidFill>
        </p:spPr>
        <p:txBody>
          <a:bodyPr wrap="square" rtlCol="0">
            <a:spAutoFit/>
          </a:bodyPr>
          <a:lstStyle/>
          <a:p>
            <a:r>
              <a:rPr lang="es-MX" sz="2800" u="sng" dirty="0"/>
              <a:t>SESIÓN TRES</a:t>
            </a:r>
          </a:p>
          <a:p>
            <a:r>
              <a:rPr lang="es-MX" sz="2800" dirty="0"/>
              <a:t>Un sistema o programa integrado para la gestión de la capacitación, que comprende el diseño y desarrollo de los cursos, y elementos de comunicación para presentar a los alumnos todos los recursos que necesitan para aprender los contenidos.</a:t>
            </a:r>
          </a:p>
          <a:p>
            <a:endParaRPr lang="es-MX" sz="2800" dirty="0" smtClean="0"/>
          </a:p>
          <a:p>
            <a:r>
              <a:rPr lang="es-MX" sz="2800" dirty="0"/>
              <a:t>Combinan diversas herramientas o grupos de herramientas, para atender con cada una las funciones específicas para la enseñanza:</a:t>
            </a:r>
          </a:p>
          <a:p>
            <a:r>
              <a:rPr lang="es-MX" sz="2800" dirty="0"/>
              <a:t>♥ Gestión de materiales</a:t>
            </a:r>
          </a:p>
          <a:p>
            <a:r>
              <a:rPr lang="es-MX" sz="2800" dirty="0"/>
              <a:t> ♥Comunicación sincrónica y diferida (correo y chat)</a:t>
            </a:r>
          </a:p>
          <a:p>
            <a:r>
              <a:rPr lang="es-MX" sz="2800" dirty="0"/>
              <a:t> ♥Intercambio entre los participantes</a:t>
            </a:r>
          </a:p>
          <a:p>
            <a:r>
              <a:rPr lang="es-MX" sz="2800" dirty="0"/>
              <a:t> ♥Control y evaluación</a:t>
            </a:r>
          </a:p>
          <a:p>
            <a:endParaRPr lang="es-MX" dirty="0"/>
          </a:p>
        </p:txBody>
      </p:sp>
    </p:spTree>
    <p:extLst>
      <p:ext uri="{BB962C8B-B14F-4D97-AF65-F5344CB8AC3E}">
        <p14:creationId xmlns:p14="http://schemas.microsoft.com/office/powerpoint/2010/main" val="520080884"/>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pattFill prst="pct40">
          <a:fgClr>
            <a:srgbClr val="FF3399"/>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2143594" y="389744"/>
            <a:ext cx="7779895" cy="2954655"/>
          </a:xfrm>
          <a:prstGeom prst="rect">
            <a:avLst/>
          </a:prstGeom>
          <a:solidFill>
            <a:srgbClr val="F93346">
              <a:alpha val="55000"/>
            </a:srgbClr>
          </a:solidFill>
        </p:spPr>
        <p:txBody>
          <a:bodyPr wrap="square" rtlCol="0">
            <a:spAutoFit/>
          </a:bodyPr>
          <a:lstStyle/>
          <a:p>
            <a:pPr algn="just"/>
            <a:r>
              <a:rPr lang="es-MX" sz="2400" dirty="0">
                <a:latin typeface="Arial Rounded MT Bold" panose="020F0704030504030204" pitchFamily="34" charset="0"/>
              </a:rPr>
              <a:t>Dentro de la actividad de construcción que fue del Pecha </a:t>
            </a:r>
            <a:r>
              <a:rPr lang="es-MX" sz="2400" dirty="0" err="1">
                <a:latin typeface="Arial Rounded MT Bold" panose="020F0704030504030204" pitchFamily="34" charset="0"/>
              </a:rPr>
              <a:t>Kucha</a:t>
            </a:r>
            <a:r>
              <a:rPr lang="es-MX" sz="2400" dirty="0">
                <a:latin typeface="Arial Rounded MT Bold" panose="020F0704030504030204" pitchFamily="34" charset="0"/>
              </a:rPr>
              <a:t>, mi equipo no destacó como se planeó en el momento de exponer el tema, hubo nerviosismo y risas por nuestra parte, sin embargo no afecto nuestra relación como compañerismo, pues nadie resultó enfadarse por no haber obtenido los resultados esperados.</a:t>
            </a:r>
          </a:p>
          <a:p>
            <a:endParaRPr lang="es-MX" dirty="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79801" y="3344399"/>
            <a:ext cx="5907479" cy="3375702"/>
          </a:xfrm>
          <a:prstGeom prst="rect">
            <a:avLst/>
          </a:prstGeom>
        </p:spPr>
      </p:pic>
    </p:spTree>
    <p:extLst>
      <p:ext uri="{BB962C8B-B14F-4D97-AF65-F5344CB8AC3E}">
        <p14:creationId xmlns:p14="http://schemas.microsoft.com/office/powerpoint/2010/main" val="1661574810"/>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pct20">
          <a:fgClr>
            <a:srgbClr val="1FB738"/>
          </a:fgClr>
          <a:bgClr>
            <a:schemeClr val="bg1"/>
          </a:bgClr>
        </a:pattFill>
        <a:effectLst/>
      </p:bgPr>
    </p:bg>
    <p:spTree>
      <p:nvGrpSpPr>
        <p:cNvPr id="1" name=""/>
        <p:cNvGrpSpPr/>
        <p:nvPr/>
      </p:nvGrpSpPr>
      <p:grpSpPr>
        <a:xfrm>
          <a:off x="0" y="0"/>
          <a:ext cx="0" cy="0"/>
          <a:chOff x="0" y="0"/>
          <a:chExt cx="0" cy="0"/>
        </a:xfrm>
      </p:grpSpPr>
      <p:sp>
        <p:nvSpPr>
          <p:cNvPr id="2" name="CuadroTexto 1"/>
          <p:cNvSpPr txBox="1"/>
          <p:nvPr/>
        </p:nvSpPr>
        <p:spPr>
          <a:xfrm>
            <a:off x="584617" y="314793"/>
            <a:ext cx="11017770" cy="5970865"/>
          </a:xfrm>
          <a:prstGeom prst="rect">
            <a:avLst/>
          </a:prstGeom>
          <a:solidFill>
            <a:srgbClr val="CC99FF">
              <a:alpha val="69000"/>
            </a:srgbClr>
          </a:solidFill>
        </p:spPr>
        <p:txBody>
          <a:bodyPr wrap="square" rtlCol="0">
            <a:spAutoFit/>
          </a:bodyPr>
          <a:lstStyle/>
          <a:p>
            <a:r>
              <a:rPr lang="es-MX" sz="2800" u="sng" dirty="0" smtClean="0">
                <a:latin typeface="Arial Rounded MT Bold" panose="020F0704030504030204" pitchFamily="34" charset="0"/>
              </a:rPr>
              <a:t>SESIÓN CUATRO</a:t>
            </a:r>
          </a:p>
          <a:p>
            <a:endParaRPr lang="es-MX" sz="2800" u="sng" dirty="0" smtClean="0">
              <a:latin typeface="Arial Rounded MT Bold" panose="020F0704030504030204" pitchFamily="34" charset="0"/>
            </a:endParaRPr>
          </a:p>
          <a:p>
            <a:r>
              <a:rPr lang="es-MX" sz="2800" dirty="0" smtClean="0">
                <a:latin typeface="Arial Rounded MT Bold" panose="020F0704030504030204" pitchFamily="34" charset="0"/>
              </a:rPr>
              <a:t>Se </a:t>
            </a:r>
            <a:r>
              <a:rPr lang="es-MX" sz="2800" dirty="0">
                <a:latin typeface="Arial Rounded MT Bold" panose="020F0704030504030204" pitchFamily="34" charset="0"/>
              </a:rPr>
              <a:t>rescatan tres tipos de modelos institucionales de la educación a distancia, se dice que </a:t>
            </a:r>
          </a:p>
          <a:p>
            <a:r>
              <a:rPr lang="es-MX" sz="2800" dirty="0">
                <a:latin typeface="Arial Rounded MT Bold" panose="020F0704030504030204" pitchFamily="34" charset="0"/>
              </a:rPr>
              <a:t>dentro de estas instituciones está basado de sistemas y recursos con disposiciones legales que permiten que sean públicas en donde los profesores están de tiempo completo, con muy buenas instalaciones y una oferta académica muy amplia para los diferentes gustos de los diversos alumnos. </a:t>
            </a:r>
            <a:endParaRPr lang="es-MX" sz="2800" dirty="0" smtClean="0">
              <a:latin typeface="Arial Rounded MT Bold" panose="020F0704030504030204" pitchFamily="34" charset="0"/>
            </a:endParaRPr>
          </a:p>
          <a:p>
            <a:endParaRPr lang="es-MX" sz="2800" dirty="0">
              <a:latin typeface="Arial Rounded MT Bold" panose="020F0704030504030204" pitchFamily="34" charset="0"/>
            </a:endParaRPr>
          </a:p>
          <a:p>
            <a:r>
              <a:rPr lang="es-MX" sz="2800" dirty="0">
                <a:latin typeface="Arial Rounded MT Bold" panose="020F0704030504030204" pitchFamily="34" charset="0"/>
              </a:rPr>
              <a:t>Dentro de las privadas la única diferencia es que los alumnos eligen el material con el que desean ser evaluados.</a:t>
            </a:r>
          </a:p>
          <a:p>
            <a:endParaRPr lang="es-MX" sz="2800" dirty="0">
              <a:latin typeface="Arial Rounded MT Bold" panose="020F0704030504030204" pitchFamily="34" charset="0"/>
            </a:endParaRPr>
          </a:p>
          <a:p>
            <a:endParaRPr lang="es-MX" dirty="0"/>
          </a:p>
        </p:txBody>
      </p:sp>
    </p:spTree>
    <p:extLst>
      <p:ext uri="{BB962C8B-B14F-4D97-AF65-F5344CB8AC3E}">
        <p14:creationId xmlns:p14="http://schemas.microsoft.com/office/powerpoint/2010/main" val="982493024"/>
      </p:ext>
    </p:extLst>
  </p:cSld>
  <p:clrMapOvr>
    <a:masterClrMapping/>
  </p:clrMapOvr>
  <mc:AlternateContent xmlns:mc="http://schemas.openxmlformats.org/markup-compatibility/2006">
    <mc:Choice xmlns:p14="http://schemas.microsoft.com/office/powerpoint/2010/main" Requires="p14">
      <p:transition spd="slow" p14:dur="2000" advClick="0" advTm="17020"/>
    </mc:Choice>
    <mc:Fallback>
      <p:transition spd="slow" advClick="0" advTm="17020"/>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TotalTime>
  <Words>726</Words>
  <Application>Microsoft Office PowerPoint</Application>
  <PresentationFormat>Panorámica</PresentationFormat>
  <Paragraphs>64</Paragraphs>
  <Slides>11</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Arial Rounded MT Bold</vt:lpstr>
      <vt:lpstr>Calibri</vt:lpstr>
      <vt:lpstr>Calibri Light</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Miya Lumbreras</dc:creator>
  <cp:lastModifiedBy>Miya Lumbreras</cp:lastModifiedBy>
  <cp:revision>11</cp:revision>
  <dcterms:created xsi:type="dcterms:W3CDTF">2015-09-17T20:59:15Z</dcterms:created>
  <dcterms:modified xsi:type="dcterms:W3CDTF">2015-09-17T22:52:01Z</dcterms:modified>
</cp:coreProperties>
</file>