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1" r:id="rId18"/>
    <p:sldId id="272" r:id="rId1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839357-D227-4669-AF53-C4DDC4F574CC}" type="doc">
      <dgm:prSet loTypeId="urn:microsoft.com/office/officeart/2005/8/layout/hierarchy2" loCatId="hierarchy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35B6FD5B-FD3E-44F3-9DA3-06BB92DD7E78}">
      <dgm:prSet phldrT="[Texto]" custT="1"/>
      <dgm:spPr/>
      <dgm:t>
        <a:bodyPr/>
        <a:lstStyle/>
        <a:p>
          <a:r>
            <a:rPr lang="es-MX" sz="1400" b="1" i="1"/>
            <a:t>HISTORIA DE LA EDUCACIÓN A DISTANCIA </a:t>
          </a:r>
        </a:p>
      </dgm:t>
    </dgm:pt>
    <dgm:pt modelId="{EB3D9E2D-AA67-43BD-A6F2-1CF0070200C9}" type="parTrans" cxnId="{790F3D81-59CD-4386-80E9-7C447FDC6337}">
      <dgm:prSet/>
      <dgm:spPr/>
      <dgm:t>
        <a:bodyPr/>
        <a:lstStyle/>
        <a:p>
          <a:endParaRPr lang="es-MX"/>
        </a:p>
      </dgm:t>
    </dgm:pt>
    <dgm:pt modelId="{1A91A4D1-AD8E-407B-8CD6-9A6C050AB043}" type="sibTrans" cxnId="{790F3D81-59CD-4386-80E9-7C447FDC6337}">
      <dgm:prSet/>
      <dgm:spPr/>
      <dgm:t>
        <a:bodyPr/>
        <a:lstStyle/>
        <a:p>
          <a:endParaRPr lang="es-MX"/>
        </a:p>
      </dgm:t>
    </dgm:pt>
    <dgm:pt modelId="{9EBCB3F3-37AB-4151-B1BD-2A6DB8E785D7}">
      <dgm:prSet phldrT="[Texto]" custT="1"/>
      <dgm:spPr/>
      <dgm:t>
        <a:bodyPr/>
        <a:lstStyle/>
        <a:p>
          <a:r>
            <a:rPr lang="es-MX" sz="1000" b="1"/>
            <a:t>La creación de la educación a  distancia es creada a partir de insertar nuevas formas de enseñar y aprender en las que no requirieran  espacios temporales conformes a la enseñanza normal</a:t>
          </a:r>
          <a:r>
            <a:rPr lang="es-MX" sz="800"/>
            <a:t>.</a:t>
          </a:r>
        </a:p>
      </dgm:t>
    </dgm:pt>
    <dgm:pt modelId="{9278D4E3-3D39-437D-851E-E50409EE6DF2}" type="parTrans" cxnId="{CDE5F50B-435A-4D92-977F-6DD43F30B299}">
      <dgm:prSet/>
      <dgm:spPr/>
      <dgm:t>
        <a:bodyPr/>
        <a:lstStyle/>
        <a:p>
          <a:endParaRPr lang="es-MX"/>
        </a:p>
      </dgm:t>
    </dgm:pt>
    <dgm:pt modelId="{095725B2-EB72-4B3B-9448-632A3FEA9945}" type="sibTrans" cxnId="{CDE5F50B-435A-4D92-977F-6DD43F30B299}">
      <dgm:prSet/>
      <dgm:spPr/>
      <dgm:t>
        <a:bodyPr/>
        <a:lstStyle/>
        <a:p>
          <a:endParaRPr lang="es-MX"/>
        </a:p>
      </dgm:t>
    </dgm:pt>
    <dgm:pt modelId="{D16C1B15-D7EC-4815-ABB5-922C4EF1AB1A}">
      <dgm:prSet phldrT="[Texto]" custT="1"/>
      <dgm:spPr/>
      <dgm:t>
        <a:bodyPr/>
        <a:lstStyle/>
        <a:p>
          <a:r>
            <a:rPr lang="es-MX" sz="900" b="1" dirty="0" smtClean="0"/>
            <a:t>Aparición </a:t>
          </a:r>
          <a:r>
            <a:rPr lang="es-MX" sz="900" b="1" dirty="0"/>
            <a:t>de la escritura. </a:t>
          </a:r>
        </a:p>
        <a:p>
          <a:r>
            <a:rPr lang="es-MX" sz="900" b="1" dirty="0"/>
            <a:t>Invención de la imprenta. </a:t>
          </a:r>
        </a:p>
        <a:p>
          <a:r>
            <a:rPr lang="es-MX" sz="900" b="1" dirty="0"/>
            <a:t>Aparición de la educación por correspondencia. </a:t>
          </a:r>
        </a:p>
        <a:p>
          <a:r>
            <a:rPr lang="es-MX" sz="900" b="1" dirty="0"/>
            <a:t>Aceptación mayoritaria de las teorías filosóficas democráticas que eliminan los privilegios.</a:t>
          </a:r>
        </a:p>
        <a:p>
          <a:r>
            <a:rPr lang="es-MX" sz="900" b="1" dirty="0"/>
            <a:t>Uso de los medios de comunicación en beneficio de la educación. </a:t>
          </a:r>
        </a:p>
        <a:p>
          <a:r>
            <a:rPr lang="es-MX" sz="900" b="1" dirty="0"/>
            <a:t>Expansión de las teorías de enseñanza programada</a:t>
          </a:r>
          <a:r>
            <a:rPr lang="es-MX" sz="800" dirty="0"/>
            <a:t>.  </a:t>
          </a:r>
        </a:p>
      </dgm:t>
    </dgm:pt>
    <dgm:pt modelId="{7BCE50D0-180A-4392-B1B6-AF86988D2115}" type="parTrans" cxnId="{CDCDD3B3-F170-4515-B85C-1330D4B94CAA}">
      <dgm:prSet/>
      <dgm:spPr/>
      <dgm:t>
        <a:bodyPr/>
        <a:lstStyle/>
        <a:p>
          <a:endParaRPr lang="es-MX"/>
        </a:p>
      </dgm:t>
    </dgm:pt>
    <dgm:pt modelId="{CC4572D6-E1C8-48A0-A76F-E323FDB34BD4}" type="sibTrans" cxnId="{CDCDD3B3-F170-4515-B85C-1330D4B94CAA}">
      <dgm:prSet/>
      <dgm:spPr/>
      <dgm:t>
        <a:bodyPr/>
        <a:lstStyle/>
        <a:p>
          <a:endParaRPr lang="es-MX"/>
        </a:p>
      </dgm:t>
    </dgm:pt>
    <dgm:pt modelId="{2DF1014A-B0E0-469B-A788-83B01444A80F}">
      <dgm:prSet phldrT="[Texto]" custT="1"/>
      <dgm:spPr/>
      <dgm:t>
        <a:bodyPr/>
        <a:lstStyle/>
        <a:p>
          <a:r>
            <a:rPr lang="es-MX" sz="900" b="1" dirty="0"/>
            <a:t>Los centros convencionales educativos no disponían de infraestructura suficiente para hacer frente a este reto que posibilitase satisfacer los justificados anhelos de democratización de los estudios</a:t>
          </a:r>
        </a:p>
        <a:p>
          <a:r>
            <a:rPr lang="es-MX" sz="900" b="1" dirty="0"/>
            <a:t>Desvirtuaba las ventajas de la relación personal profesor-estudiante.</a:t>
          </a:r>
        </a:p>
        <a:p>
          <a:r>
            <a:rPr lang="es-MX" sz="900" b="1" dirty="0"/>
            <a:t>La salida de los bruscos cambios sociales: la búsqueda de vías educativas económicas, accesibles y eficaces.</a:t>
          </a:r>
        </a:p>
      </dgm:t>
    </dgm:pt>
    <dgm:pt modelId="{36E66053-7518-42AF-9A1F-740E1CA9E32F}" type="parTrans" cxnId="{7D418ACF-BF84-4884-B73D-F7DAC93890AC}">
      <dgm:prSet/>
      <dgm:spPr/>
      <dgm:t>
        <a:bodyPr/>
        <a:lstStyle/>
        <a:p>
          <a:endParaRPr lang="es-MX"/>
        </a:p>
      </dgm:t>
    </dgm:pt>
    <dgm:pt modelId="{277EE41E-C34C-48AA-8C7E-5163C49AFEA0}" type="sibTrans" cxnId="{7D418ACF-BF84-4884-B73D-F7DAC93890AC}">
      <dgm:prSet/>
      <dgm:spPr/>
      <dgm:t>
        <a:bodyPr/>
        <a:lstStyle/>
        <a:p>
          <a:endParaRPr lang="es-MX"/>
        </a:p>
      </dgm:t>
    </dgm:pt>
    <dgm:pt modelId="{8FC94FA3-C339-4E59-8EB1-FF797231FACD}">
      <dgm:prSet phldrT="[Texto]" custT="1"/>
      <dgm:spPr/>
      <dgm:t>
        <a:bodyPr/>
        <a:lstStyle/>
        <a:p>
          <a:r>
            <a:rPr lang="es-MX" sz="1000" b="1"/>
            <a:t>Surge debido a  falta de recursos económicos suficientes para todo el de personal, medios y espacios en las instituciones</a:t>
          </a:r>
          <a:r>
            <a:rPr lang="es-MX" sz="800"/>
            <a:t>.</a:t>
          </a:r>
        </a:p>
      </dgm:t>
    </dgm:pt>
    <dgm:pt modelId="{2C4F203E-F7FA-4238-B018-9F3E69349D36}" type="parTrans" cxnId="{81F28F9D-8CC8-4EDD-B233-E00784F38635}">
      <dgm:prSet/>
      <dgm:spPr/>
      <dgm:t>
        <a:bodyPr/>
        <a:lstStyle/>
        <a:p>
          <a:endParaRPr lang="es-MX"/>
        </a:p>
      </dgm:t>
    </dgm:pt>
    <dgm:pt modelId="{2AD1D7BE-CFDC-47D9-93BD-04009C89B74C}" type="sibTrans" cxnId="{81F28F9D-8CC8-4EDD-B233-E00784F38635}">
      <dgm:prSet/>
      <dgm:spPr/>
      <dgm:t>
        <a:bodyPr/>
        <a:lstStyle/>
        <a:p>
          <a:endParaRPr lang="es-MX"/>
        </a:p>
      </dgm:t>
    </dgm:pt>
    <dgm:pt modelId="{AECE4980-4E85-4DB1-B7BF-5D087FC78D26}">
      <dgm:prSet phldrT="[Texto]" custT="1"/>
      <dgm:spPr/>
      <dgm:t>
        <a:bodyPr/>
        <a:lstStyle/>
        <a:p>
          <a:r>
            <a:rPr lang="es-MX" sz="1000" b="1"/>
            <a:t>Surge la necesidad de aprender a lo largo de la vida y combinar educación y trabajo, con el fin de adaptarse a los constantes cambios culturales, sociales y tecnológicos.</a:t>
          </a:r>
        </a:p>
        <a:p>
          <a:r>
            <a:rPr lang="es-MX" sz="1000" b="1"/>
            <a:t>Mejoramiento cultural o actualización profesional</a:t>
          </a:r>
        </a:p>
      </dgm:t>
    </dgm:pt>
    <dgm:pt modelId="{8998F359-58B4-4462-A30C-3EBEB3CE962A}" type="parTrans" cxnId="{C91094EE-875A-4A37-951F-46D62046483B}">
      <dgm:prSet/>
      <dgm:spPr/>
      <dgm:t>
        <a:bodyPr/>
        <a:lstStyle/>
        <a:p>
          <a:endParaRPr lang="es-MX"/>
        </a:p>
      </dgm:t>
    </dgm:pt>
    <dgm:pt modelId="{103788FF-D91C-4250-B0B1-19C6EBBD3C48}" type="sibTrans" cxnId="{C91094EE-875A-4A37-951F-46D62046483B}">
      <dgm:prSet/>
      <dgm:spPr/>
      <dgm:t>
        <a:bodyPr/>
        <a:lstStyle/>
        <a:p>
          <a:endParaRPr lang="es-MX"/>
        </a:p>
      </dgm:t>
    </dgm:pt>
    <dgm:pt modelId="{523ACE24-6A22-45D7-BF7A-63288684D83F}" type="pres">
      <dgm:prSet presAssocID="{63839357-D227-4669-AF53-C4DDC4F574C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E8A9A28-E451-42E4-9EC7-860856F5EE42}" type="pres">
      <dgm:prSet presAssocID="{35B6FD5B-FD3E-44F3-9DA3-06BB92DD7E78}" presName="root1" presStyleCnt="0"/>
      <dgm:spPr/>
    </dgm:pt>
    <dgm:pt modelId="{3065C8F4-930A-4121-BD25-600E10CBA3CA}" type="pres">
      <dgm:prSet presAssocID="{35B6FD5B-FD3E-44F3-9DA3-06BB92DD7E78}" presName="LevelOneTextNode" presStyleLbl="node0" presStyleIdx="0" presStyleCnt="1" custScaleX="64953" custScaleY="83455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484E265-84F2-4691-9B92-B9965AD4C472}" type="pres">
      <dgm:prSet presAssocID="{35B6FD5B-FD3E-44F3-9DA3-06BB92DD7E78}" presName="level2hierChild" presStyleCnt="0"/>
      <dgm:spPr/>
    </dgm:pt>
    <dgm:pt modelId="{26CDBAE3-52B9-475A-A608-7480B608AB6E}" type="pres">
      <dgm:prSet presAssocID="{9278D4E3-3D39-437D-851E-E50409EE6DF2}" presName="conn2-1" presStyleLbl="parChTrans1D2" presStyleIdx="0" presStyleCnt="2"/>
      <dgm:spPr/>
      <dgm:t>
        <a:bodyPr/>
        <a:lstStyle/>
        <a:p>
          <a:endParaRPr lang="es-MX"/>
        </a:p>
      </dgm:t>
    </dgm:pt>
    <dgm:pt modelId="{590D4F7C-8A14-43B8-86EC-D2F8BF18F7F1}" type="pres">
      <dgm:prSet presAssocID="{9278D4E3-3D39-437D-851E-E50409EE6DF2}" presName="connTx" presStyleLbl="parChTrans1D2" presStyleIdx="0" presStyleCnt="2"/>
      <dgm:spPr/>
      <dgm:t>
        <a:bodyPr/>
        <a:lstStyle/>
        <a:p>
          <a:endParaRPr lang="es-MX"/>
        </a:p>
      </dgm:t>
    </dgm:pt>
    <dgm:pt modelId="{8C7CB55B-9601-40A1-81E5-ADA7C5551223}" type="pres">
      <dgm:prSet presAssocID="{9EBCB3F3-37AB-4151-B1BD-2A6DB8E785D7}" presName="root2" presStyleCnt="0"/>
      <dgm:spPr/>
    </dgm:pt>
    <dgm:pt modelId="{B2608B68-9D33-4C89-B4D7-A2325E276190}" type="pres">
      <dgm:prSet presAssocID="{9EBCB3F3-37AB-4151-B1BD-2A6DB8E785D7}" presName="LevelTwoTextNode" presStyleLbl="node2" presStyleIdx="0" presStyleCnt="2" custLinFactNeighborX="-34386" custLinFactNeighborY="-2579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C98D304-B72B-41B4-9DA9-97E7F4F1CFED}" type="pres">
      <dgm:prSet presAssocID="{9EBCB3F3-37AB-4151-B1BD-2A6DB8E785D7}" presName="level3hierChild" presStyleCnt="0"/>
      <dgm:spPr/>
    </dgm:pt>
    <dgm:pt modelId="{8ED28B04-4A6F-44AA-90E6-7BC2BD7BAEE5}" type="pres">
      <dgm:prSet presAssocID="{7BCE50D0-180A-4392-B1B6-AF86988D2115}" presName="conn2-1" presStyleLbl="parChTrans1D3" presStyleIdx="0" presStyleCnt="3"/>
      <dgm:spPr/>
      <dgm:t>
        <a:bodyPr/>
        <a:lstStyle/>
        <a:p>
          <a:endParaRPr lang="es-MX"/>
        </a:p>
      </dgm:t>
    </dgm:pt>
    <dgm:pt modelId="{E3FF1CAD-72CF-4DB5-9F08-6EAAF52E6DC7}" type="pres">
      <dgm:prSet presAssocID="{7BCE50D0-180A-4392-B1B6-AF86988D2115}" presName="connTx" presStyleLbl="parChTrans1D3" presStyleIdx="0" presStyleCnt="3"/>
      <dgm:spPr/>
      <dgm:t>
        <a:bodyPr/>
        <a:lstStyle/>
        <a:p>
          <a:endParaRPr lang="es-MX"/>
        </a:p>
      </dgm:t>
    </dgm:pt>
    <dgm:pt modelId="{D907A4F4-D3F5-43AF-AC68-A78271EDC3C6}" type="pres">
      <dgm:prSet presAssocID="{D16C1B15-D7EC-4815-ABB5-922C4EF1AB1A}" presName="root2" presStyleCnt="0"/>
      <dgm:spPr/>
    </dgm:pt>
    <dgm:pt modelId="{80FA2F05-8630-459C-AF82-269494C4C17A}" type="pres">
      <dgm:prSet presAssocID="{D16C1B15-D7EC-4815-ABB5-922C4EF1AB1A}" presName="LevelTwoTextNode" presStyleLbl="node3" presStyleIdx="0" presStyleCnt="3" custScaleX="113148" custScaleY="162851" custLinFactNeighborX="-21897" custLinFactNeighborY="-3343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F484F28-6426-4041-9F95-9AA2113FB8EA}" type="pres">
      <dgm:prSet presAssocID="{D16C1B15-D7EC-4815-ABB5-922C4EF1AB1A}" presName="level3hierChild" presStyleCnt="0"/>
      <dgm:spPr/>
    </dgm:pt>
    <dgm:pt modelId="{334F652E-A0E2-4123-81F0-00869B1A79B8}" type="pres">
      <dgm:prSet presAssocID="{36E66053-7518-42AF-9A1F-740E1CA9E32F}" presName="conn2-1" presStyleLbl="parChTrans1D3" presStyleIdx="1" presStyleCnt="3"/>
      <dgm:spPr/>
      <dgm:t>
        <a:bodyPr/>
        <a:lstStyle/>
        <a:p>
          <a:endParaRPr lang="es-MX"/>
        </a:p>
      </dgm:t>
    </dgm:pt>
    <dgm:pt modelId="{07134AA6-C2B9-4EAC-9CE6-5FD5E4B54406}" type="pres">
      <dgm:prSet presAssocID="{36E66053-7518-42AF-9A1F-740E1CA9E32F}" presName="connTx" presStyleLbl="parChTrans1D3" presStyleIdx="1" presStyleCnt="3"/>
      <dgm:spPr/>
      <dgm:t>
        <a:bodyPr/>
        <a:lstStyle/>
        <a:p>
          <a:endParaRPr lang="es-MX"/>
        </a:p>
      </dgm:t>
    </dgm:pt>
    <dgm:pt modelId="{B9477F5E-802A-457E-9BAE-FCF3C39CDACC}" type="pres">
      <dgm:prSet presAssocID="{2DF1014A-B0E0-469B-A788-83B01444A80F}" presName="root2" presStyleCnt="0"/>
      <dgm:spPr/>
    </dgm:pt>
    <dgm:pt modelId="{3C008C53-1F08-4AA9-BF87-EB89A224D37A}" type="pres">
      <dgm:prSet presAssocID="{2DF1014A-B0E0-469B-A788-83B01444A80F}" presName="LevelTwoTextNode" presStyleLbl="node3" presStyleIdx="1" presStyleCnt="3" custScaleX="116400" custScaleY="136761" custLinFactNeighborX="-7040" custLinFactNeighborY="-391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24029A3-519E-4CD6-93B7-08782104C3F8}" type="pres">
      <dgm:prSet presAssocID="{2DF1014A-B0E0-469B-A788-83B01444A80F}" presName="level3hierChild" presStyleCnt="0"/>
      <dgm:spPr/>
    </dgm:pt>
    <dgm:pt modelId="{38E39830-0204-4A1A-873A-A94FB5CC4850}" type="pres">
      <dgm:prSet presAssocID="{2C4F203E-F7FA-4238-B018-9F3E69349D36}" presName="conn2-1" presStyleLbl="parChTrans1D2" presStyleIdx="1" presStyleCnt="2"/>
      <dgm:spPr/>
      <dgm:t>
        <a:bodyPr/>
        <a:lstStyle/>
        <a:p>
          <a:endParaRPr lang="es-MX"/>
        </a:p>
      </dgm:t>
    </dgm:pt>
    <dgm:pt modelId="{C1337323-81CD-428D-A798-C29643EFBB1E}" type="pres">
      <dgm:prSet presAssocID="{2C4F203E-F7FA-4238-B018-9F3E69349D36}" presName="connTx" presStyleLbl="parChTrans1D2" presStyleIdx="1" presStyleCnt="2"/>
      <dgm:spPr/>
      <dgm:t>
        <a:bodyPr/>
        <a:lstStyle/>
        <a:p>
          <a:endParaRPr lang="es-MX"/>
        </a:p>
      </dgm:t>
    </dgm:pt>
    <dgm:pt modelId="{40B41C47-B685-4AFF-B013-2660784D5026}" type="pres">
      <dgm:prSet presAssocID="{8FC94FA3-C339-4E59-8EB1-FF797231FACD}" presName="root2" presStyleCnt="0"/>
      <dgm:spPr/>
    </dgm:pt>
    <dgm:pt modelId="{3059CE24-7AA1-42A5-9AD4-5FA19C52630B}" type="pres">
      <dgm:prSet presAssocID="{8FC94FA3-C339-4E59-8EB1-FF797231FACD}" presName="LevelTwoTextNode" presStyleLbl="node2" presStyleIdx="1" presStyleCnt="2" custLinFactNeighborX="-27352" custLinFactNeighborY="4689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69862C2-7EB9-4883-B7A1-B443FD5D8240}" type="pres">
      <dgm:prSet presAssocID="{8FC94FA3-C339-4E59-8EB1-FF797231FACD}" presName="level3hierChild" presStyleCnt="0"/>
      <dgm:spPr/>
    </dgm:pt>
    <dgm:pt modelId="{CC6391F2-6AD5-45D3-9D18-E918CE52E6DE}" type="pres">
      <dgm:prSet presAssocID="{8998F359-58B4-4462-A30C-3EBEB3CE962A}" presName="conn2-1" presStyleLbl="parChTrans1D3" presStyleIdx="2" presStyleCnt="3"/>
      <dgm:spPr/>
      <dgm:t>
        <a:bodyPr/>
        <a:lstStyle/>
        <a:p>
          <a:endParaRPr lang="es-MX"/>
        </a:p>
      </dgm:t>
    </dgm:pt>
    <dgm:pt modelId="{BED4C3F1-C349-4BD2-9F05-6F456999D8CD}" type="pres">
      <dgm:prSet presAssocID="{8998F359-58B4-4462-A30C-3EBEB3CE962A}" presName="connTx" presStyleLbl="parChTrans1D3" presStyleIdx="2" presStyleCnt="3"/>
      <dgm:spPr/>
      <dgm:t>
        <a:bodyPr/>
        <a:lstStyle/>
        <a:p>
          <a:endParaRPr lang="es-MX"/>
        </a:p>
      </dgm:t>
    </dgm:pt>
    <dgm:pt modelId="{6442FBDB-4812-4191-BC4A-C3F980C3CFD5}" type="pres">
      <dgm:prSet presAssocID="{AECE4980-4E85-4DB1-B7BF-5D087FC78D26}" presName="root2" presStyleCnt="0"/>
      <dgm:spPr/>
    </dgm:pt>
    <dgm:pt modelId="{926507D5-5D61-4FCC-B0C9-9A7EB8973CED}" type="pres">
      <dgm:prSet presAssocID="{AECE4980-4E85-4DB1-B7BF-5D087FC78D26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AE365FA-83A7-41A9-A188-9D6A3C9785F0}" type="pres">
      <dgm:prSet presAssocID="{AECE4980-4E85-4DB1-B7BF-5D087FC78D26}" presName="level3hierChild" presStyleCnt="0"/>
      <dgm:spPr/>
    </dgm:pt>
  </dgm:ptLst>
  <dgm:cxnLst>
    <dgm:cxn modelId="{9CA9CDE8-BFEB-485E-BEEB-0D79F2988011}" type="presOf" srcId="{8998F359-58B4-4462-A30C-3EBEB3CE962A}" destId="{BED4C3F1-C349-4BD2-9F05-6F456999D8CD}" srcOrd="1" destOrd="0" presId="urn:microsoft.com/office/officeart/2005/8/layout/hierarchy2"/>
    <dgm:cxn modelId="{2A901738-E1AA-4E22-A55E-9A14D3507D63}" type="presOf" srcId="{36E66053-7518-42AF-9A1F-740E1CA9E32F}" destId="{334F652E-A0E2-4123-81F0-00869B1A79B8}" srcOrd="0" destOrd="0" presId="urn:microsoft.com/office/officeart/2005/8/layout/hierarchy2"/>
    <dgm:cxn modelId="{A52C05FC-1B2E-4D44-95CE-57CA163D62AC}" type="presOf" srcId="{7BCE50D0-180A-4392-B1B6-AF86988D2115}" destId="{8ED28B04-4A6F-44AA-90E6-7BC2BD7BAEE5}" srcOrd="0" destOrd="0" presId="urn:microsoft.com/office/officeart/2005/8/layout/hierarchy2"/>
    <dgm:cxn modelId="{790F3D81-59CD-4386-80E9-7C447FDC6337}" srcId="{63839357-D227-4669-AF53-C4DDC4F574CC}" destId="{35B6FD5B-FD3E-44F3-9DA3-06BB92DD7E78}" srcOrd="0" destOrd="0" parTransId="{EB3D9E2D-AA67-43BD-A6F2-1CF0070200C9}" sibTransId="{1A91A4D1-AD8E-407B-8CD6-9A6C050AB043}"/>
    <dgm:cxn modelId="{6012EC98-6612-460A-8024-7D2F1CBEF155}" type="presOf" srcId="{8FC94FA3-C339-4E59-8EB1-FF797231FACD}" destId="{3059CE24-7AA1-42A5-9AD4-5FA19C52630B}" srcOrd="0" destOrd="0" presId="urn:microsoft.com/office/officeart/2005/8/layout/hierarchy2"/>
    <dgm:cxn modelId="{F359077C-5DE9-4AF9-9970-5D9C385BF73D}" type="presOf" srcId="{D16C1B15-D7EC-4815-ABB5-922C4EF1AB1A}" destId="{80FA2F05-8630-459C-AF82-269494C4C17A}" srcOrd="0" destOrd="0" presId="urn:microsoft.com/office/officeart/2005/8/layout/hierarchy2"/>
    <dgm:cxn modelId="{7D418ACF-BF84-4884-B73D-F7DAC93890AC}" srcId="{9EBCB3F3-37AB-4151-B1BD-2A6DB8E785D7}" destId="{2DF1014A-B0E0-469B-A788-83B01444A80F}" srcOrd="1" destOrd="0" parTransId="{36E66053-7518-42AF-9A1F-740E1CA9E32F}" sibTransId="{277EE41E-C34C-48AA-8C7E-5163C49AFEA0}"/>
    <dgm:cxn modelId="{F702830C-69A1-4121-BBAF-4A2D44F0B250}" type="presOf" srcId="{2DF1014A-B0E0-469B-A788-83B01444A80F}" destId="{3C008C53-1F08-4AA9-BF87-EB89A224D37A}" srcOrd="0" destOrd="0" presId="urn:microsoft.com/office/officeart/2005/8/layout/hierarchy2"/>
    <dgm:cxn modelId="{F2362EFB-7964-4208-B316-2122CF324D2D}" type="presOf" srcId="{35B6FD5B-FD3E-44F3-9DA3-06BB92DD7E78}" destId="{3065C8F4-930A-4121-BD25-600E10CBA3CA}" srcOrd="0" destOrd="0" presId="urn:microsoft.com/office/officeart/2005/8/layout/hierarchy2"/>
    <dgm:cxn modelId="{81F28F9D-8CC8-4EDD-B233-E00784F38635}" srcId="{35B6FD5B-FD3E-44F3-9DA3-06BB92DD7E78}" destId="{8FC94FA3-C339-4E59-8EB1-FF797231FACD}" srcOrd="1" destOrd="0" parTransId="{2C4F203E-F7FA-4238-B018-9F3E69349D36}" sibTransId="{2AD1D7BE-CFDC-47D9-93BD-04009C89B74C}"/>
    <dgm:cxn modelId="{B514293F-A5F1-4DEF-B4B7-E16B756F488F}" type="presOf" srcId="{36E66053-7518-42AF-9A1F-740E1CA9E32F}" destId="{07134AA6-C2B9-4EAC-9CE6-5FD5E4B54406}" srcOrd="1" destOrd="0" presId="urn:microsoft.com/office/officeart/2005/8/layout/hierarchy2"/>
    <dgm:cxn modelId="{CDCDD3B3-F170-4515-B85C-1330D4B94CAA}" srcId="{9EBCB3F3-37AB-4151-B1BD-2A6DB8E785D7}" destId="{D16C1B15-D7EC-4815-ABB5-922C4EF1AB1A}" srcOrd="0" destOrd="0" parTransId="{7BCE50D0-180A-4392-B1B6-AF86988D2115}" sibTransId="{CC4572D6-E1C8-48A0-A76F-E323FDB34BD4}"/>
    <dgm:cxn modelId="{C5A47B4E-9E34-42BC-8817-A3A3DDD90BFD}" type="presOf" srcId="{AECE4980-4E85-4DB1-B7BF-5D087FC78D26}" destId="{926507D5-5D61-4FCC-B0C9-9A7EB8973CED}" srcOrd="0" destOrd="0" presId="urn:microsoft.com/office/officeart/2005/8/layout/hierarchy2"/>
    <dgm:cxn modelId="{6F02293E-E34D-475F-8C3D-583F68622E98}" type="presOf" srcId="{9EBCB3F3-37AB-4151-B1BD-2A6DB8E785D7}" destId="{B2608B68-9D33-4C89-B4D7-A2325E276190}" srcOrd="0" destOrd="0" presId="urn:microsoft.com/office/officeart/2005/8/layout/hierarchy2"/>
    <dgm:cxn modelId="{6D9F5E38-D19F-4F07-A6DD-E99C7AFF2BAE}" type="presOf" srcId="{2C4F203E-F7FA-4238-B018-9F3E69349D36}" destId="{38E39830-0204-4A1A-873A-A94FB5CC4850}" srcOrd="0" destOrd="0" presId="urn:microsoft.com/office/officeart/2005/8/layout/hierarchy2"/>
    <dgm:cxn modelId="{CB9CC41A-45EF-4D64-A2A9-CE11531D6E94}" type="presOf" srcId="{2C4F203E-F7FA-4238-B018-9F3E69349D36}" destId="{C1337323-81CD-428D-A798-C29643EFBB1E}" srcOrd="1" destOrd="0" presId="urn:microsoft.com/office/officeart/2005/8/layout/hierarchy2"/>
    <dgm:cxn modelId="{925DC9B6-19BA-460D-88B2-221F2916E7BF}" type="presOf" srcId="{7BCE50D0-180A-4392-B1B6-AF86988D2115}" destId="{E3FF1CAD-72CF-4DB5-9F08-6EAAF52E6DC7}" srcOrd="1" destOrd="0" presId="urn:microsoft.com/office/officeart/2005/8/layout/hierarchy2"/>
    <dgm:cxn modelId="{DC229932-EADB-46DF-94C5-59C71218CE1E}" type="presOf" srcId="{9278D4E3-3D39-437D-851E-E50409EE6DF2}" destId="{590D4F7C-8A14-43B8-86EC-D2F8BF18F7F1}" srcOrd="1" destOrd="0" presId="urn:microsoft.com/office/officeart/2005/8/layout/hierarchy2"/>
    <dgm:cxn modelId="{F6F7ADF7-2A9C-4BC1-AA17-7F88F7FB2FAE}" type="presOf" srcId="{8998F359-58B4-4462-A30C-3EBEB3CE962A}" destId="{CC6391F2-6AD5-45D3-9D18-E918CE52E6DE}" srcOrd="0" destOrd="0" presId="urn:microsoft.com/office/officeart/2005/8/layout/hierarchy2"/>
    <dgm:cxn modelId="{CDE5F50B-435A-4D92-977F-6DD43F30B299}" srcId="{35B6FD5B-FD3E-44F3-9DA3-06BB92DD7E78}" destId="{9EBCB3F3-37AB-4151-B1BD-2A6DB8E785D7}" srcOrd="0" destOrd="0" parTransId="{9278D4E3-3D39-437D-851E-E50409EE6DF2}" sibTransId="{095725B2-EB72-4B3B-9448-632A3FEA9945}"/>
    <dgm:cxn modelId="{3A422D1B-8E9B-4CAE-90A8-AB3C595AE87A}" type="presOf" srcId="{9278D4E3-3D39-437D-851E-E50409EE6DF2}" destId="{26CDBAE3-52B9-475A-A608-7480B608AB6E}" srcOrd="0" destOrd="0" presId="urn:microsoft.com/office/officeart/2005/8/layout/hierarchy2"/>
    <dgm:cxn modelId="{C91094EE-875A-4A37-951F-46D62046483B}" srcId="{8FC94FA3-C339-4E59-8EB1-FF797231FACD}" destId="{AECE4980-4E85-4DB1-B7BF-5D087FC78D26}" srcOrd="0" destOrd="0" parTransId="{8998F359-58B4-4462-A30C-3EBEB3CE962A}" sibTransId="{103788FF-D91C-4250-B0B1-19C6EBBD3C48}"/>
    <dgm:cxn modelId="{9707810A-6562-4E5E-B445-C6DDD90621EF}" type="presOf" srcId="{63839357-D227-4669-AF53-C4DDC4F574CC}" destId="{523ACE24-6A22-45D7-BF7A-63288684D83F}" srcOrd="0" destOrd="0" presId="urn:microsoft.com/office/officeart/2005/8/layout/hierarchy2"/>
    <dgm:cxn modelId="{3BE6F731-1AEA-4AB6-9B8A-E0CF2F2E160A}" type="presParOf" srcId="{523ACE24-6A22-45D7-BF7A-63288684D83F}" destId="{2E8A9A28-E451-42E4-9EC7-860856F5EE42}" srcOrd="0" destOrd="0" presId="urn:microsoft.com/office/officeart/2005/8/layout/hierarchy2"/>
    <dgm:cxn modelId="{2077C72B-5398-43F8-AF71-31842D8B1D39}" type="presParOf" srcId="{2E8A9A28-E451-42E4-9EC7-860856F5EE42}" destId="{3065C8F4-930A-4121-BD25-600E10CBA3CA}" srcOrd="0" destOrd="0" presId="urn:microsoft.com/office/officeart/2005/8/layout/hierarchy2"/>
    <dgm:cxn modelId="{0E789B81-28FA-4F87-B852-D00CD8565AB0}" type="presParOf" srcId="{2E8A9A28-E451-42E4-9EC7-860856F5EE42}" destId="{D484E265-84F2-4691-9B92-B9965AD4C472}" srcOrd="1" destOrd="0" presId="urn:microsoft.com/office/officeart/2005/8/layout/hierarchy2"/>
    <dgm:cxn modelId="{8C622084-261F-40C3-B181-DC7E490D316B}" type="presParOf" srcId="{D484E265-84F2-4691-9B92-B9965AD4C472}" destId="{26CDBAE3-52B9-475A-A608-7480B608AB6E}" srcOrd="0" destOrd="0" presId="urn:microsoft.com/office/officeart/2005/8/layout/hierarchy2"/>
    <dgm:cxn modelId="{63463532-AF09-4759-A829-02B4BE85239B}" type="presParOf" srcId="{26CDBAE3-52B9-475A-A608-7480B608AB6E}" destId="{590D4F7C-8A14-43B8-86EC-D2F8BF18F7F1}" srcOrd="0" destOrd="0" presId="urn:microsoft.com/office/officeart/2005/8/layout/hierarchy2"/>
    <dgm:cxn modelId="{B19BB7CF-24CB-49B7-BBA6-5C3E7383A941}" type="presParOf" srcId="{D484E265-84F2-4691-9B92-B9965AD4C472}" destId="{8C7CB55B-9601-40A1-81E5-ADA7C5551223}" srcOrd="1" destOrd="0" presId="urn:microsoft.com/office/officeart/2005/8/layout/hierarchy2"/>
    <dgm:cxn modelId="{202D1B63-7585-4475-AD91-6879ECA82FEE}" type="presParOf" srcId="{8C7CB55B-9601-40A1-81E5-ADA7C5551223}" destId="{B2608B68-9D33-4C89-B4D7-A2325E276190}" srcOrd="0" destOrd="0" presId="urn:microsoft.com/office/officeart/2005/8/layout/hierarchy2"/>
    <dgm:cxn modelId="{E4BCF792-0EBF-4027-A8BA-E02FD0D35F07}" type="presParOf" srcId="{8C7CB55B-9601-40A1-81E5-ADA7C5551223}" destId="{9C98D304-B72B-41B4-9DA9-97E7F4F1CFED}" srcOrd="1" destOrd="0" presId="urn:microsoft.com/office/officeart/2005/8/layout/hierarchy2"/>
    <dgm:cxn modelId="{AACF515F-E50E-4186-8B90-8F9794CF0844}" type="presParOf" srcId="{9C98D304-B72B-41B4-9DA9-97E7F4F1CFED}" destId="{8ED28B04-4A6F-44AA-90E6-7BC2BD7BAEE5}" srcOrd="0" destOrd="0" presId="urn:microsoft.com/office/officeart/2005/8/layout/hierarchy2"/>
    <dgm:cxn modelId="{57C6C945-4594-46A7-8629-4C15BC62E611}" type="presParOf" srcId="{8ED28B04-4A6F-44AA-90E6-7BC2BD7BAEE5}" destId="{E3FF1CAD-72CF-4DB5-9F08-6EAAF52E6DC7}" srcOrd="0" destOrd="0" presId="urn:microsoft.com/office/officeart/2005/8/layout/hierarchy2"/>
    <dgm:cxn modelId="{125F9322-A25E-48CF-B67F-398CD67309D1}" type="presParOf" srcId="{9C98D304-B72B-41B4-9DA9-97E7F4F1CFED}" destId="{D907A4F4-D3F5-43AF-AC68-A78271EDC3C6}" srcOrd="1" destOrd="0" presId="urn:microsoft.com/office/officeart/2005/8/layout/hierarchy2"/>
    <dgm:cxn modelId="{AC364D39-F143-48A8-8B52-8033B5A566BB}" type="presParOf" srcId="{D907A4F4-D3F5-43AF-AC68-A78271EDC3C6}" destId="{80FA2F05-8630-459C-AF82-269494C4C17A}" srcOrd="0" destOrd="0" presId="urn:microsoft.com/office/officeart/2005/8/layout/hierarchy2"/>
    <dgm:cxn modelId="{88C309A8-F482-4D78-81CE-9189F776C14D}" type="presParOf" srcId="{D907A4F4-D3F5-43AF-AC68-A78271EDC3C6}" destId="{8F484F28-6426-4041-9F95-9AA2113FB8EA}" srcOrd="1" destOrd="0" presId="urn:microsoft.com/office/officeart/2005/8/layout/hierarchy2"/>
    <dgm:cxn modelId="{4430A74C-CB53-4D23-BB61-21F6503ABAF7}" type="presParOf" srcId="{9C98D304-B72B-41B4-9DA9-97E7F4F1CFED}" destId="{334F652E-A0E2-4123-81F0-00869B1A79B8}" srcOrd="2" destOrd="0" presId="urn:microsoft.com/office/officeart/2005/8/layout/hierarchy2"/>
    <dgm:cxn modelId="{1852DC91-6AC6-44E3-A247-301239676A75}" type="presParOf" srcId="{334F652E-A0E2-4123-81F0-00869B1A79B8}" destId="{07134AA6-C2B9-4EAC-9CE6-5FD5E4B54406}" srcOrd="0" destOrd="0" presId="urn:microsoft.com/office/officeart/2005/8/layout/hierarchy2"/>
    <dgm:cxn modelId="{BFD9BDC3-BF1C-474E-86B3-CD007F103722}" type="presParOf" srcId="{9C98D304-B72B-41B4-9DA9-97E7F4F1CFED}" destId="{B9477F5E-802A-457E-9BAE-FCF3C39CDACC}" srcOrd="3" destOrd="0" presId="urn:microsoft.com/office/officeart/2005/8/layout/hierarchy2"/>
    <dgm:cxn modelId="{965CEC1D-AF20-4224-B4B3-30331C63AE68}" type="presParOf" srcId="{B9477F5E-802A-457E-9BAE-FCF3C39CDACC}" destId="{3C008C53-1F08-4AA9-BF87-EB89A224D37A}" srcOrd="0" destOrd="0" presId="urn:microsoft.com/office/officeart/2005/8/layout/hierarchy2"/>
    <dgm:cxn modelId="{477317F9-E1DB-455A-96E3-9A1E178A85A5}" type="presParOf" srcId="{B9477F5E-802A-457E-9BAE-FCF3C39CDACC}" destId="{924029A3-519E-4CD6-93B7-08782104C3F8}" srcOrd="1" destOrd="0" presId="urn:microsoft.com/office/officeart/2005/8/layout/hierarchy2"/>
    <dgm:cxn modelId="{04C70EBD-DF52-4C35-8119-BA7048D246AD}" type="presParOf" srcId="{D484E265-84F2-4691-9B92-B9965AD4C472}" destId="{38E39830-0204-4A1A-873A-A94FB5CC4850}" srcOrd="2" destOrd="0" presId="urn:microsoft.com/office/officeart/2005/8/layout/hierarchy2"/>
    <dgm:cxn modelId="{9DC37EE7-452C-433C-A7AB-D79C7F013E12}" type="presParOf" srcId="{38E39830-0204-4A1A-873A-A94FB5CC4850}" destId="{C1337323-81CD-428D-A798-C29643EFBB1E}" srcOrd="0" destOrd="0" presId="urn:microsoft.com/office/officeart/2005/8/layout/hierarchy2"/>
    <dgm:cxn modelId="{9A72BEB3-728F-4038-9E3F-77D6DBC81DFC}" type="presParOf" srcId="{D484E265-84F2-4691-9B92-B9965AD4C472}" destId="{40B41C47-B685-4AFF-B013-2660784D5026}" srcOrd="3" destOrd="0" presId="urn:microsoft.com/office/officeart/2005/8/layout/hierarchy2"/>
    <dgm:cxn modelId="{947962BB-431D-4FE4-AF11-34B50B7A6C68}" type="presParOf" srcId="{40B41C47-B685-4AFF-B013-2660784D5026}" destId="{3059CE24-7AA1-42A5-9AD4-5FA19C52630B}" srcOrd="0" destOrd="0" presId="urn:microsoft.com/office/officeart/2005/8/layout/hierarchy2"/>
    <dgm:cxn modelId="{F0770957-0D75-43C9-ABB6-3D0B83E9C080}" type="presParOf" srcId="{40B41C47-B685-4AFF-B013-2660784D5026}" destId="{D69862C2-7EB9-4883-B7A1-B443FD5D8240}" srcOrd="1" destOrd="0" presId="urn:microsoft.com/office/officeart/2005/8/layout/hierarchy2"/>
    <dgm:cxn modelId="{34E6E7C3-D48A-401E-A273-B029A997A63E}" type="presParOf" srcId="{D69862C2-7EB9-4883-B7A1-B443FD5D8240}" destId="{CC6391F2-6AD5-45D3-9D18-E918CE52E6DE}" srcOrd="0" destOrd="0" presId="urn:microsoft.com/office/officeart/2005/8/layout/hierarchy2"/>
    <dgm:cxn modelId="{41CB0B2C-BD72-4C55-AC1E-9CE470B5B82E}" type="presParOf" srcId="{CC6391F2-6AD5-45D3-9D18-E918CE52E6DE}" destId="{BED4C3F1-C349-4BD2-9F05-6F456999D8CD}" srcOrd="0" destOrd="0" presId="urn:microsoft.com/office/officeart/2005/8/layout/hierarchy2"/>
    <dgm:cxn modelId="{0A282F09-B7C8-4CE0-846D-AC55395698E3}" type="presParOf" srcId="{D69862C2-7EB9-4883-B7A1-B443FD5D8240}" destId="{6442FBDB-4812-4191-BC4A-C3F980C3CFD5}" srcOrd="1" destOrd="0" presId="urn:microsoft.com/office/officeart/2005/8/layout/hierarchy2"/>
    <dgm:cxn modelId="{9D31099D-1658-4C63-94FA-AC2DC18CEBB6}" type="presParOf" srcId="{6442FBDB-4812-4191-BC4A-C3F980C3CFD5}" destId="{926507D5-5D61-4FCC-B0C9-9A7EB8973CED}" srcOrd="0" destOrd="0" presId="urn:microsoft.com/office/officeart/2005/8/layout/hierarchy2"/>
    <dgm:cxn modelId="{0103A758-4ADA-4206-937F-8F8A76D08C1D}" type="presParOf" srcId="{6442FBDB-4812-4191-BC4A-C3F980C3CFD5}" destId="{4AE365FA-83A7-41A9-A188-9D6A3C9785F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65C8F4-930A-4121-BD25-600E10CBA3CA}">
      <dsp:nvSpPr>
        <dsp:cNvPr id="0" name=""/>
        <dsp:cNvSpPr/>
      </dsp:nvSpPr>
      <dsp:spPr>
        <a:xfrm>
          <a:off x="5038" y="2721520"/>
          <a:ext cx="1370188" cy="88024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3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i="1" kern="1200"/>
            <a:t>HISTORIA DE LA EDUCACIÓN A DISTANCIA </a:t>
          </a:r>
        </a:p>
      </dsp:txBody>
      <dsp:txXfrm>
        <a:off x="30819" y="2747301"/>
        <a:ext cx="1318626" cy="828683"/>
      </dsp:txXfrm>
    </dsp:sp>
    <dsp:sp modelId="{26CDBAE3-52B9-475A-A608-7480B608AB6E}">
      <dsp:nvSpPr>
        <dsp:cNvPr id="0" name=""/>
        <dsp:cNvSpPr/>
      </dsp:nvSpPr>
      <dsp:spPr>
        <a:xfrm rot="16481233">
          <a:off x="709811" y="2421151"/>
          <a:ext cx="1449258" cy="36570"/>
        </a:xfrm>
        <a:custGeom>
          <a:avLst/>
          <a:gdLst/>
          <a:ahLst/>
          <a:cxnLst/>
          <a:rect l="0" t="0" r="0" b="0"/>
          <a:pathLst>
            <a:path>
              <a:moveTo>
                <a:pt x="0" y="18285"/>
              </a:moveTo>
              <a:lnTo>
                <a:pt x="1449258" y="18285"/>
              </a:lnTo>
            </a:path>
          </a:pathLst>
        </a:custGeom>
        <a:noFill/>
        <a:ln w="222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398209" y="2403205"/>
        <a:ext cx="72462" cy="72462"/>
      </dsp:txXfrm>
    </dsp:sp>
    <dsp:sp modelId="{B2608B68-9D33-4C89-B4D7-A2325E276190}">
      <dsp:nvSpPr>
        <dsp:cNvPr id="0" name=""/>
        <dsp:cNvSpPr/>
      </dsp:nvSpPr>
      <dsp:spPr>
        <a:xfrm>
          <a:off x="1493654" y="1189854"/>
          <a:ext cx="2109508" cy="10547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b="1" kern="1200"/>
            <a:t>La creación de la educación a  distancia es creada a partir de insertar nuevas formas de enseñar y aprender en las que no requirieran  espacios temporales conformes a la enseñanza normal</a:t>
          </a:r>
          <a:r>
            <a:rPr lang="es-MX" sz="800" kern="1200"/>
            <a:t>.</a:t>
          </a:r>
        </a:p>
      </dsp:txBody>
      <dsp:txXfrm>
        <a:off x="1524547" y="1220747"/>
        <a:ext cx="2047722" cy="992968"/>
      </dsp:txXfrm>
    </dsp:sp>
    <dsp:sp modelId="{8ED28B04-4A6F-44AA-90E6-7BC2BD7BAEE5}">
      <dsp:nvSpPr>
        <dsp:cNvPr id="0" name=""/>
        <dsp:cNvSpPr/>
      </dsp:nvSpPr>
      <dsp:spPr>
        <a:xfrm rot="19332943">
          <a:off x="3456282" y="1269749"/>
          <a:ext cx="1401021" cy="36570"/>
        </a:xfrm>
        <a:custGeom>
          <a:avLst/>
          <a:gdLst/>
          <a:ahLst/>
          <a:cxnLst/>
          <a:rect l="0" t="0" r="0" b="0"/>
          <a:pathLst>
            <a:path>
              <a:moveTo>
                <a:pt x="0" y="18285"/>
              </a:moveTo>
              <a:lnTo>
                <a:pt x="1401021" y="18285"/>
              </a:lnTo>
            </a:path>
          </a:pathLst>
        </a:custGeom>
        <a:noFill/>
        <a:ln w="222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121767" y="1253009"/>
        <a:ext cx="70051" cy="70051"/>
      </dsp:txXfrm>
    </dsp:sp>
    <dsp:sp modelId="{80FA2F05-8630-459C-AF82-269494C4C17A}">
      <dsp:nvSpPr>
        <dsp:cNvPr id="0" name=""/>
        <dsp:cNvSpPr/>
      </dsp:nvSpPr>
      <dsp:spPr>
        <a:xfrm>
          <a:off x="4710423" y="0"/>
          <a:ext cx="2386866" cy="17176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6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 smtClean="0"/>
            <a:t>Aparición </a:t>
          </a:r>
          <a:r>
            <a:rPr lang="es-MX" sz="900" b="1" kern="1200" dirty="0"/>
            <a:t>de la escritura.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/>
            <a:t>Invención de la imprenta.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/>
            <a:t>Aparición de la educación por correspondencia.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/>
            <a:t>Aceptación mayoritaria de las teorías filosóficas democráticas que eliminan los privilegios.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/>
            <a:t>Uso de los medios de comunicación en beneficio de la educación.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/>
            <a:t>Expansión de las teorías de enseñanza programada</a:t>
          </a:r>
          <a:r>
            <a:rPr lang="es-MX" sz="800" kern="1200" dirty="0"/>
            <a:t>.  </a:t>
          </a:r>
        </a:p>
      </dsp:txBody>
      <dsp:txXfrm>
        <a:off x="4760732" y="50309"/>
        <a:ext cx="2286248" cy="1617059"/>
      </dsp:txXfrm>
    </dsp:sp>
    <dsp:sp modelId="{334F652E-A0E2-4123-81F0-00869B1A79B8}">
      <dsp:nvSpPr>
        <dsp:cNvPr id="0" name=""/>
        <dsp:cNvSpPr/>
      </dsp:nvSpPr>
      <dsp:spPr>
        <a:xfrm rot="2366547">
          <a:off x="3393688" y="2283303"/>
          <a:ext cx="1839618" cy="36570"/>
        </a:xfrm>
        <a:custGeom>
          <a:avLst/>
          <a:gdLst/>
          <a:ahLst/>
          <a:cxnLst/>
          <a:rect l="0" t="0" r="0" b="0"/>
          <a:pathLst>
            <a:path>
              <a:moveTo>
                <a:pt x="0" y="18285"/>
              </a:moveTo>
              <a:lnTo>
                <a:pt x="1839618" y="18285"/>
              </a:lnTo>
            </a:path>
          </a:pathLst>
        </a:custGeom>
        <a:noFill/>
        <a:ln w="222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00" kern="1200"/>
        </a:p>
      </dsp:txBody>
      <dsp:txXfrm>
        <a:off x="4267507" y="2255598"/>
        <a:ext cx="91980" cy="91980"/>
      </dsp:txXfrm>
    </dsp:sp>
    <dsp:sp modelId="{3C008C53-1F08-4AA9-BF87-EB89A224D37A}">
      <dsp:nvSpPr>
        <dsp:cNvPr id="0" name=""/>
        <dsp:cNvSpPr/>
      </dsp:nvSpPr>
      <dsp:spPr>
        <a:xfrm>
          <a:off x="5023832" y="2164700"/>
          <a:ext cx="2455467" cy="14424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6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/>
            <a:t>Los centros convencionales educativos no disponían de infraestructura suficiente para hacer frente a este reto que posibilitase satisfacer los justificados anhelos de democratización de los estudios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/>
            <a:t>Desvirtuaba las ventajas de la relación personal profesor-estudiante.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/>
            <a:t>La salida de los bruscos cambios sociales: la búsqueda de vías educativas económicas, accesibles y eficaces.</a:t>
          </a:r>
        </a:p>
      </dsp:txBody>
      <dsp:txXfrm>
        <a:off x="5066081" y="2206949"/>
        <a:ext cx="2370969" cy="1357994"/>
      </dsp:txXfrm>
    </dsp:sp>
    <dsp:sp modelId="{38E39830-0204-4A1A-873A-A94FB5CC4850}">
      <dsp:nvSpPr>
        <dsp:cNvPr id="0" name=""/>
        <dsp:cNvSpPr/>
      </dsp:nvSpPr>
      <dsp:spPr>
        <a:xfrm rot="4660913">
          <a:off x="883312" y="3754282"/>
          <a:ext cx="1250640" cy="36570"/>
        </a:xfrm>
        <a:custGeom>
          <a:avLst/>
          <a:gdLst/>
          <a:ahLst/>
          <a:cxnLst/>
          <a:rect l="0" t="0" r="0" b="0"/>
          <a:pathLst>
            <a:path>
              <a:moveTo>
                <a:pt x="0" y="18285"/>
              </a:moveTo>
              <a:lnTo>
                <a:pt x="1250640" y="18285"/>
              </a:lnTo>
            </a:path>
          </a:pathLst>
        </a:custGeom>
        <a:noFill/>
        <a:ln w="222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1477366" y="3741301"/>
        <a:ext cx="62532" cy="62532"/>
      </dsp:txXfrm>
    </dsp:sp>
    <dsp:sp modelId="{3059CE24-7AA1-42A5-9AD4-5FA19C52630B}">
      <dsp:nvSpPr>
        <dsp:cNvPr id="0" name=""/>
        <dsp:cNvSpPr/>
      </dsp:nvSpPr>
      <dsp:spPr>
        <a:xfrm>
          <a:off x="1642037" y="3856114"/>
          <a:ext cx="2109508" cy="10547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5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b="1" kern="1200"/>
            <a:t>Surge debido a  falta de recursos económicos suficientes para todo el de personal, medios y espacios en las instituciones</a:t>
          </a:r>
          <a:r>
            <a:rPr lang="es-MX" sz="800" kern="1200"/>
            <a:t>.</a:t>
          </a:r>
        </a:p>
      </dsp:txBody>
      <dsp:txXfrm>
        <a:off x="1672930" y="3887007"/>
        <a:ext cx="2047722" cy="992968"/>
      </dsp:txXfrm>
    </dsp:sp>
    <dsp:sp modelId="{CC6391F2-6AD5-45D3-9D18-E918CE52E6DE}">
      <dsp:nvSpPr>
        <dsp:cNvPr id="0" name=""/>
        <dsp:cNvSpPr/>
      </dsp:nvSpPr>
      <dsp:spPr>
        <a:xfrm rot="21480382">
          <a:off x="3751115" y="4340477"/>
          <a:ext cx="1421656" cy="36570"/>
        </a:xfrm>
        <a:custGeom>
          <a:avLst/>
          <a:gdLst/>
          <a:ahLst/>
          <a:cxnLst/>
          <a:rect l="0" t="0" r="0" b="0"/>
          <a:pathLst>
            <a:path>
              <a:moveTo>
                <a:pt x="0" y="18285"/>
              </a:moveTo>
              <a:lnTo>
                <a:pt x="1421656" y="18285"/>
              </a:lnTo>
            </a:path>
          </a:pathLst>
        </a:custGeom>
        <a:noFill/>
        <a:ln w="222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00" kern="1200"/>
        </a:p>
      </dsp:txBody>
      <dsp:txXfrm>
        <a:off x="4426402" y="4323221"/>
        <a:ext cx="71082" cy="71082"/>
      </dsp:txXfrm>
    </dsp:sp>
    <dsp:sp modelId="{926507D5-5D61-4FCC-B0C9-9A7EB8973CED}">
      <dsp:nvSpPr>
        <dsp:cNvPr id="0" name=""/>
        <dsp:cNvSpPr/>
      </dsp:nvSpPr>
      <dsp:spPr>
        <a:xfrm>
          <a:off x="5172342" y="3806657"/>
          <a:ext cx="2109508" cy="105475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accent6">
                <a:hueOff val="0"/>
                <a:satOff val="0"/>
                <a:lumOff val="0"/>
                <a:alphaOff val="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  <a:ln>
          <a:noFill/>
        </a:ln>
        <a:effectLst>
          <a:outerShdw blurRad="381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b="1" kern="1200"/>
            <a:t>Surge la necesidad de aprender a lo largo de la vida y combinar educación y trabajo, con el fin de adaptarse a los constantes cambios culturales, sociales y tecnológicos.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000" b="1" kern="1200"/>
            <a:t>Mejoramiento cultural o actualización profesional</a:t>
          </a:r>
        </a:p>
      </dsp:txBody>
      <dsp:txXfrm>
        <a:off x="5203235" y="3837550"/>
        <a:ext cx="2047722" cy="9929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FADD-BD54-4E81-8738-E1A0AF56B2F8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2BC5E-2119-474F-8285-74F5EABE2A43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FADD-BD54-4E81-8738-E1A0AF56B2F8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2BC5E-2119-474F-8285-74F5EABE2A4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FADD-BD54-4E81-8738-E1A0AF56B2F8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2BC5E-2119-474F-8285-74F5EABE2A4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FADD-BD54-4E81-8738-E1A0AF56B2F8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2BC5E-2119-474F-8285-74F5EABE2A4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FADD-BD54-4E81-8738-E1A0AF56B2F8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2BC5E-2119-474F-8285-74F5EABE2A43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FADD-BD54-4E81-8738-E1A0AF56B2F8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2BC5E-2119-474F-8285-74F5EABE2A4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FADD-BD54-4E81-8738-E1A0AF56B2F8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2BC5E-2119-474F-8285-74F5EABE2A43}" type="slidenum">
              <a:rPr lang="es-MX" smtClean="0"/>
              <a:t>‹Nº›</a:t>
            </a:fld>
            <a:endParaRPr lang="es-MX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FADD-BD54-4E81-8738-E1A0AF56B2F8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2BC5E-2119-474F-8285-74F5EABE2A4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FADD-BD54-4E81-8738-E1A0AF56B2F8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2BC5E-2119-474F-8285-74F5EABE2A4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FADD-BD54-4E81-8738-E1A0AF56B2F8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2BC5E-2119-474F-8285-74F5EABE2A43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1FADD-BD54-4E81-8738-E1A0AF56B2F8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2BC5E-2119-474F-8285-74F5EABE2A43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C8E1FADD-BD54-4E81-8738-E1A0AF56B2F8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AE2BC5E-2119-474F-8285-74F5EABE2A43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475656" y="188640"/>
            <a:ext cx="61926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dirty="0" smtClean="0"/>
              <a:t>Universidad Autónoma de Tlaxcala</a:t>
            </a:r>
          </a:p>
          <a:p>
            <a:pPr algn="ctr"/>
            <a:r>
              <a:rPr lang="es-MX" sz="2400" dirty="0" smtClean="0"/>
              <a:t>Facultad de Ciencias de la Educación</a:t>
            </a:r>
          </a:p>
          <a:p>
            <a:pPr algn="ctr"/>
            <a:r>
              <a:rPr lang="es-MX" sz="2400" dirty="0" smtClean="0"/>
              <a:t>Licenciatura en Ciencias de la Educación</a:t>
            </a: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689" y="164445"/>
            <a:ext cx="941933" cy="1459997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365731"/>
            <a:ext cx="1009791" cy="1057423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1115616" y="1916831"/>
            <a:ext cx="705762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MARÍA FERNANDA JUÁREZ TECUAPACHO</a:t>
            </a:r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r>
              <a:rPr lang="es-MX" sz="2000" dirty="0" smtClean="0"/>
              <a:t>EDUCACIÓN A DISTANCIA</a:t>
            </a:r>
          </a:p>
          <a:p>
            <a:pPr algn="ctr"/>
            <a:endParaRPr lang="es-MX" sz="2000" dirty="0" smtClean="0"/>
          </a:p>
          <a:p>
            <a:pPr algn="ctr"/>
            <a:endParaRPr lang="es-MX" sz="2000" dirty="0"/>
          </a:p>
          <a:p>
            <a:pPr algn="ctr"/>
            <a:r>
              <a:rPr lang="es-MX" sz="2000" dirty="0" smtClean="0"/>
              <a:t>JOSE LUIS VILLEGAS VALLE</a:t>
            </a:r>
          </a:p>
          <a:p>
            <a:endParaRPr lang="es-MX" dirty="0" smtClean="0"/>
          </a:p>
          <a:p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60836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ernanda\Documents\WIKI\vasija agrietad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0465"/>
            <a:ext cx="6784899" cy="6708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388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983560"/>
          </a:xfrm>
        </p:spPr>
        <p:txBody>
          <a:bodyPr>
            <a:normAutofit/>
          </a:bodyPr>
          <a:lstStyle/>
          <a:p>
            <a:pPr lvl="0" algn="ctr"/>
            <a:r>
              <a:rPr lang="es-MX" sz="3600" dirty="0" smtClean="0"/>
              <a:t>COMPONENTES DE LA EAD</a:t>
            </a:r>
          </a:p>
          <a:p>
            <a:pPr marL="0" lvl="0" indent="0" algn="just">
              <a:buNone/>
            </a:pPr>
            <a:r>
              <a:rPr lang="es-MX" sz="2000" dirty="0" smtClean="0"/>
              <a:t>Son los elementos </a:t>
            </a:r>
            <a:r>
              <a:rPr lang="es-MX" sz="2000" dirty="0"/>
              <a:t>básicos que integran un sistema de educación a distancia, identificar las diferencias sustanciales en relación a los sistemas </a:t>
            </a:r>
            <a:r>
              <a:rPr lang="es-MX" sz="2000" dirty="0" smtClean="0"/>
              <a:t>presenciales.</a:t>
            </a:r>
            <a:endParaRPr lang="es-MX" sz="2000" dirty="0"/>
          </a:p>
          <a:p>
            <a:pPr marL="0" lvl="0" indent="0" algn="ctr">
              <a:buNone/>
            </a:pPr>
            <a:endParaRPr lang="es-MX" sz="2000" dirty="0" smtClean="0"/>
          </a:p>
          <a:p>
            <a:pPr lvl="0"/>
            <a:r>
              <a:rPr lang="es-MX" dirty="0" smtClean="0"/>
              <a:t>ESTUDIANTE</a:t>
            </a:r>
            <a:endParaRPr lang="es-MX" dirty="0"/>
          </a:p>
          <a:p>
            <a:pPr lvl="0" algn="just"/>
            <a:r>
              <a:rPr lang="es-MX" u="sng" dirty="0"/>
              <a:t>Ubicación geográfica : </a:t>
            </a:r>
            <a:r>
              <a:rPr lang="es-MX" dirty="0"/>
              <a:t>Alejado de los centros educativos tradicionales</a:t>
            </a:r>
          </a:p>
          <a:p>
            <a:pPr lvl="0" algn="just"/>
            <a:r>
              <a:rPr lang="es-MX" u="sng" dirty="0"/>
              <a:t>Edad: </a:t>
            </a:r>
            <a:r>
              <a:rPr lang="es-MX" dirty="0"/>
              <a:t>Población adulta con aspiraciones de superación</a:t>
            </a:r>
          </a:p>
          <a:p>
            <a:pPr lvl="0" algn="just"/>
            <a:r>
              <a:rPr lang="es-MX" u="sng" dirty="0"/>
              <a:t>Madurez: </a:t>
            </a:r>
            <a:r>
              <a:rPr lang="es-MX" dirty="0"/>
              <a:t>Experiencia previa, de conocimientos, capacidades, actitudes, hábitos y conductas</a:t>
            </a:r>
          </a:p>
          <a:p>
            <a:pPr lvl="0" algn="just"/>
            <a:r>
              <a:rPr lang="es-MX" u="sng" dirty="0"/>
              <a:t>Autonomía: </a:t>
            </a:r>
            <a:r>
              <a:rPr lang="es-MX" dirty="0"/>
              <a:t>El aprendizaje recae en el propio estudiante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927409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047456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DOCENTE</a:t>
            </a:r>
          </a:p>
          <a:p>
            <a:pPr algn="just"/>
            <a:endParaRPr lang="es-MX" dirty="0"/>
          </a:p>
          <a:p>
            <a:pPr lvl="0" algn="just"/>
            <a:r>
              <a:rPr lang="es-MX" u="sng" dirty="0"/>
              <a:t>Especialistas en contenidos: </a:t>
            </a:r>
            <a:r>
              <a:rPr lang="es-MX" dirty="0"/>
              <a:t>Dominan una disciplina o curso</a:t>
            </a:r>
          </a:p>
          <a:p>
            <a:pPr lvl="0" algn="just"/>
            <a:r>
              <a:rPr lang="es-MX" u="sng" dirty="0"/>
              <a:t>Profesores, asesores, mediadores o guías del aprendizaje: </a:t>
            </a:r>
            <a:r>
              <a:rPr lang="es-MX" dirty="0"/>
              <a:t>Facilitan el aprendizaje de los contenidos, destrezas y procedimientos, además de dinamizar, proponer y diseñar acciones</a:t>
            </a:r>
          </a:p>
          <a:p>
            <a:pPr lvl="0" algn="just"/>
            <a:r>
              <a:rPr lang="es-MX" u="sng" dirty="0"/>
              <a:t>Tutores: </a:t>
            </a:r>
            <a:r>
              <a:rPr lang="es-MX" dirty="0"/>
              <a:t>Integran al estudiante al sistema y ayudarle a resolver y/o canalizar sus dudas y problemas durante su estudio</a:t>
            </a:r>
          </a:p>
          <a:p>
            <a:pPr lvl="0" algn="just"/>
            <a:r>
              <a:rPr lang="es-MX" u="sng" dirty="0"/>
              <a:t>Expertos en producción de materiales didácticos: </a:t>
            </a:r>
            <a:r>
              <a:rPr lang="es-MX" dirty="0"/>
              <a:t>Especialistas en tecnología educativa, diseño gráfico, programación, comunicación y medios técnicos</a:t>
            </a:r>
          </a:p>
          <a:p>
            <a:pPr lvl="0" algn="just"/>
            <a:r>
              <a:rPr lang="es-MX" u="sng" dirty="0"/>
              <a:t>Especialistas en telecomunicaciones y soporte técnico: </a:t>
            </a:r>
            <a:r>
              <a:rPr lang="es-MX" dirty="0"/>
              <a:t>Tienen a su cargo la administración de la plataforma tecnológica.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29800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404664"/>
            <a:ext cx="7543800" cy="5760640"/>
          </a:xfrm>
        </p:spPr>
        <p:txBody>
          <a:bodyPr>
            <a:normAutofit/>
          </a:bodyPr>
          <a:lstStyle/>
          <a:p>
            <a:pPr lvl="0"/>
            <a:r>
              <a:rPr lang="es-MX" dirty="0" smtClean="0"/>
              <a:t>COMUNICACIÓN A TRAVÉS DE MEDIOS</a:t>
            </a:r>
          </a:p>
          <a:p>
            <a:pPr lvl="0"/>
            <a:endParaRPr lang="es-MX" dirty="0"/>
          </a:p>
          <a:p>
            <a:r>
              <a:rPr lang="es-MX" dirty="0"/>
              <a:t>Comunicación bidireccional necesario que un emisor ponga a disposición de uno o más receptores un mensaje educativo</a:t>
            </a:r>
          </a:p>
          <a:p>
            <a:pPr lvl="0"/>
            <a:endParaRPr lang="es-MX" dirty="0" smtClean="0"/>
          </a:p>
          <a:p>
            <a:pPr lvl="0"/>
            <a:r>
              <a:rPr lang="es-MX" dirty="0" smtClean="0"/>
              <a:t>ORGANIZACIÓN</a:t>
            </a:r>
          </a:p>
          <a:p>
            <a:pPr lvl="0"/>
            <a:endParaRPr lang="es-MX" dirty="0"/>
          </a:p>
          <a:p>
            <a:pPr lvl="0"/>
            <a:r>
              <a:rPr lang="es-MX" u="sng" dirty="0" smtClean="0"/>
              <a:t>Dirección, docencia, planeación, administración, comunicación, </a:t>
            </a:r>
            <a:r>
              <a:rPr lang="es-MX" u="sng" dirty="0" err="1" smtClean="0"/>
              <a:t>tutoria</a:t>
            </a:r>
            <a:r>
              <a:rPr lang="es-MX" u="sng" dirty="0" smtClean="0"/>
              <a:t>, administrativa, conducción del PEA, </a:t>
            </a:r>
            <a:r>
              <a:rPr lang="es-MX" u="sng" dirty="0" err="1" smtClean="0"/>
              <a:t>area</a:t>
            </a:r>
            <a:r>
              <a:rPr lang="es-MX" u="sng" dirty="0" smtClean="0"/>
              <a:t> de virtualización.  </a:t>
            </a:r>
            <a:endParaRPr lang="es-MX" dirty="0"/>
          </a:p>
          <a:p>
            <a:pPr lvl="0"/>
            <a:endParaRPr lang="es-MX" dirty="0" smtClean="0"/>
          </a:p>
          <a:p>
            <a:pPr lvl="0"/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38742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es-MX" dirty="0" smtClean="0"/>
              <a:t>PLATAFORMAS </a:t>
            </a:r>
            <a:r>
              <a:rPr lang="es-MX" dirty="0"/>
              <a:t>PARA EDUCACIÓN A </a:t>
            </a:r>
            <a:r>
              <a:rPr lang="es-MX" dirty="0" smtClean="0"/>
              <a:t>DISTANCIA</a:t>
            </a:r>
          </a:p>
          <a:p>
            <a:pPr marL="0" lvl="0" indent="0">
              <a:buNone/>
            </a:pPr>
            <a:endParaRPr lang="es-MX" dirty="0"/>
          </a:p>
          <a:p>
            <a:pPr lvl="0" algn="just"/>
            <a:r>
              <a:rPr lang="es-MX" dirty="0"/>
              <a:t>Espacios para la actividad docente/discente soportados por las facilidades de un sistema de comunicación mediada por ordenador. </a:t>
            </a:r>
          </a:p>
          <a:p>
            <a:pPr lvl="0" algn="just"/>
            <a:r>
              <a:rPr lang="es-MX" dirty="0"/>
              <a:t>Entorno virtual de enseñanza -  aprendizaje.</a:t>
            </a:r>
          </a:p>
          <a:p>
            <a:pPr lvl="0" algn="just"/>
            <a:r>
              <a:rPr lang="es-MX" dirty="0"/>
              <a:t>Educación por medios virtuales, tecnologías digitales aplicadas a la educación</a:t>
            </a:r>
          </a:p>
          <a:p>
            <a:pPr lvl="0" algn="just"/>
            <a:r>
              <a:rPr lang="es-MX" dirty="0"/>
              <a:t> Pedagogía de la enseñanza y el aprendizaje con acento es tecnológico.</a:t>
            </a:r>
          </a:p>
          <a:p>
            <a:pPr marL="0" lvl="0" indent="0">
              <a:buNone/>
            </a:pP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319628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6000" dirty="0" smtClean="0">
                <a:solidFill>
                  <a:srgbClr val="FF0000"/>
                </a:solidFill>
              </a:rPr>
              <a:t>SESIÓN 4 </a:t>
            </a:r>
            <a:endParaRPr lang="es-MX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949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Fernanda\Documents\UNIVERSIDAD\Educación a distancia\escorpion y el maest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76672"/>
            <a:ext cx="5422925" cy="550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805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479504"/>
          </a:xfrm>
        </p:spPr>
        <p:txBody>
          <a:bodyPr>
            <a:normAutofit/>
          </a:bodyPr>
          <a:lstStyle/>
          <a:p>
            <a:endParaRPr lang="es-MX" dirty="0"/>
          </a:p>
          <a:p>
            <a:r>
              <a:rPr lang="es-MX" dirty="0"/>
              <a:t>MODELOS INSTITUCIONALES DE EDUCACIÓN A DISTANCIA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Son los procesos </a:t>
            </a:r>
            <a:r>
              <a:rPr lang="es-MX" dirty="0"/>
              <a:t>de cambio, algunos de ellos de carácter estructural, que avalan la amplia oferta de modelos y sistemas de Educación  (</a:t>
            </a:r>
            <a:r>
              <a:rPr lang="es-MX" dirty="0" err="1"/>
              <a:t>EaD</a:t>
            </a:r>
            <a:r>
              <a:rPr lang="es-MX" dirty="0"/>
              <a:t>) y de Formación (</a:t>
            </a:r>
            <a:r>
              <a:rPr lang="es-MX" dirty="0" err="1"/>
              <a:t>FaD</a:t>
            </a:r>
            <a:r>
              <a:rPr lang="es-MX" dirty="0"/>
              <a:t>) a Distancia, producidos y en curso en los últimos tiempos en nuestra área cultural, económica y </a:t>
            </a:r>
            <a:r>
              <a:rPr lang="es-MX" dirty="0" smtClean="0"/>
              <a:t>política. </a:t>
            </a:r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40658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191472"/>
          </a:xfrm>
        </p:spPr>
        <p:txBody>
          <a:bodyPr>
            <a:normAutofit/>
          </a:bodyPr>
          <a:lstStyle/>
          <a:p>
            <a:r>
              <a:rPr lang="es-MX" dirty="0"/>
              <a:t>Separación física entre el profesor y el alumno. </a:t>
            </a:r>
          </a:p>
          <a:p>
            <a:r>
              <a:rPr lang="es-MX" dirty="0" smtClean="0"/>
              <a:t> </a:t>
            </a:r>
            <a:r>
              <a:rPr lang="es-MX" dirty="0"/>
              <a:t>Organización del aprendizaje por medio de una institución educativa. </a:t>
            </a:r>
          </a:p>
          <a:p>
            <a:r>
              <a:rPr lang="es-MX" dirty="0" smtClean="0"/>
              <a:t>Utilización </a:t>
            </a:r>
            <a:r>
              <a:rPr lang="es-MX" dirty="0"/>
              <a:t>de los medios técnicos para relacionar a profesor y alumnos, y transmitir los contenidos del curso. </a:t>
            </a:r>
          </a:p>
          <a:p>
            <a:r>
              <a:rPr lang="es-MX" dirty="0" smtClean="0"/>
              <a:t>Provisión </a:t>
            </a:r>
            <a:r>
              <a:rPr lang="es-MX" dirty="0"/>
              <a:t>de medios de comunicación de dos vías que permitan en establecimiento del diálogo  entre el profesor y el alumno. </a:t>
            </a:r>
          </a:p>
          <a:p>
            <a:r>
              <a:rPr lang="es-MX" dirty="0" smtClean="0"/>
              <a:t>Posibilidad </a:t>
            </a:r>
            <a:r>
              <a:rPr lang="es-MX" dirty="0"/>
              <a:t>de establecer encuentros ocasionales con finalidad didáctica o socializadora. </a:t>
            </a:r>
          </a:p>
          <a:p>
            <a:r>
              <a:rPr lang="es-MX" dirty="0" smtClean="0"/>
              <a:t>Establecimiento </a:t>
            </a:r>
            <a:r>
              <a:rPr lang="es-MX" dirty="0"/>
              <a:t>de un modelo institucionalizado de educación. </a:t>
            </a:r>
          </a:p>
        </p:txBody>
      </p:sp>
    </p:spTree>
    <p:extLst>
      <p:ext uri="{BB962C8B-B14F-4D97-AF65-F5344CB8AC3E}">
        <p14:creationId xmlns:p14="http://schemas.microsoft.com/office/powerpoint/2010/main" val="813858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8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SESIÓN 1 </a:t>
            </a:r>
            <a:endParaRPr lang="es-MX" sz="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2797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rnanda\Documents\WIKI\Comentario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7200799" cy="683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763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5838227"/>
              </p:ext>
            </p:extLst>
          </p:nvPr>
        </p:nvGraphicFramePr>
        <p:xfrm>
          <a:off x="683568" y="685800"/>
          <a:ext cx="7632848" cy="5191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5972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9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SESIÓN </a:t>
            </a:r>
            <a:r>
              <a:rPr lang="es-MX" sz="9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s-MX" sz="9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4820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Fernanda\Documents\UNIVERSIDAD\Educación a distancia\Mis zapato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0"/>
            <a:ext cx="5328592" cy="6250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642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1484784"/>
            <a:ext cx="7543800" cy="3886200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es-MX" sz="2600" dirty="0"/>
              <a:t>La educación a distancia es un aprendizaje planificado que ocurre normalmente en un lugar diferente al de la enseñanza  ya sea por medios electrónicos u otro tipo de </a:t>
            </a:r>
            <a:r>
              <a:rPr lang="es-MX" sz="2600" dirty="0" smtClean="0"/>
              <a:t>tecnología.</a:t>
            </a:r>
          </a:p>
          <a:p>
            <a:pPr marL="0" lvl="0" indent="0" algn="just">
              <a:buNone/>
            </a:pPr>
            <a:endParaRPr lang="es-MX" sz="2600" dirty="0" smtClean="0"/>
          </a:p>
          <a:p>
            <a:pPr algn="just"/>
            <a:r>
              <a:rPr lang="es-MX" sz="2600" dirty="0"/>
              <a:t>Es impulsado principalmente por el desarrollo tecnológico,  un ejemplo es la Universidad de Londres fue la primera universidad en ofrecer programas en educación a distancia, (Estudio por correspondencia) los libros eran los principales recursos que tenían los expertos para divulgar sus ideas y transmitir conocimiento. </a:t>
            </a:r>
          </a:p>
          <a:p>
            <a:pPr lvl="0"/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2339752" y="692696"/>
            <a:ext cx="4854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EAD PRINCIPIOS Y TENDENCIAS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368575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5551512"/>
          </a:xfrm>
        </p:spPr>
        <p:txBody>
          <a:bodyPr>
            <a:normAutofit lnSpcReduction="10000"/>
          </a:bodyPr>
          <a:lstStyle/>
          <a:p>
            <a:pPr lvl="0"/>
            <a:r>
              <a:rPr lang="es-MX" dirty="0"/>
              <a:t>Recursos informáticos para confirmación mas directa, como el  uso de tecnología </a:t>
            </a:r>
            <a:r>
              <a:rPr lang="es-MX" dirty="0" smtClean="0"/>
              <a:t>multimedia. </a:t>
            </a:r>
            <a:endParaRPr lang="es-MX" dirty="0"/>
          </a:p>
          <a:p>
            <a:pPr lvl="0"/>
            <a:r>
              <a:rPr lang="es-MX" dirty="0"/>
              <a:t> El aprendizaje está ocurriendo en al menos tres diferentes escenarios. </a:t>
            </a:r>
          </a:p>
          <a:p>
            <a:pPr lvl="0"/>
            <a:r>
              <a:rPr lang="es-MX" dirty="0"/>
              <a:t>*Las universidades</a:t>
            </a:r>
          </a:p>
          <a:p>
            <a:pPr lvl="0"/>
            <a:r>
              <a:rPr lang="es-MX" dirty="0"/>
              <a:t>*el trabajo </a:t>
            </a:r>
          </a:p>
          <a:p>
            <a:pPr lvl="0"/>
            <a:r>
              <a:rPr lang="es-MX" dirty="0"/>
              <a:t>“Campus Virtual”. </a:t>
            </a:r>
          </a:p>
          <a:p>
            <a:endParaRPr lang="es-MX" dirty="0" smtClean="0"/>
          </a:p>
          <a:p>
            <a:pPr lvl="0" algn="just"/>
            <a:r>
              <a:rPr lang="es-MX" dirty="0"/>
              <a:t>Producto de la sociedad industrial debido a que en su proceso se pueden encontrar características comunes a una sociedad industrial </a:t>
            </a:r>
          </a:p>
          <a:p>
            <a:pPr lvl="0" algn="just"/>
            <a:r>
              <a:rPr lang="es-MX" dirty="0"/>
              <a:t>* rentable si el número de alumnos matriculados es alto. </a:t>
            </a:r>
          </a:p>
          <a:p>
            <a:pPr lvl="0" algn="just"/>
            <a:r>
              <a:rPr lang="es-MX" dirty="0"/>
              <a:t>* dos dimensiones: comunicación transaccional y autonomía del estudiante. </a:t>
            </a:r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27677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8800" dirty="0" smtClean="0">
                <a:solidFill>
                  <a:srgbClr val="FF0000"/>
                </a:solidFill>
              </a:rPr>
              <a:t>SESIÓN 3 </a:t>
            </a:r>
            <a:endParaRPr lang="es-MX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8823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47</TotalTime>
  <Words>802</Words>
  <Application>Microsoft Office PowerPoint</Application>
  <PresentationFormat>Presentación en pantalla (4:3)</PresentationFormat>
  <Paragraphs>82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NewsPrint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FERNANDA JUAREZ TECUAPACHO</dc:creator>
  <cp:lastModifiedBy>FERNANDA JUAREZ TECUAPACHO</cp:lastModifiedBy>
  <cp:revision>5</cp:revision>
  <dcterms:created xsi:type="dcterms:W3CDTF">2015-09-17T19:38:43Z</dcterms:created>
  <dcterms:modified xsi:type="dcterms:W3CDTF">2015-09-17T21:05:41Z</dcterms:modified>
</cp:coreProperties>
</file>