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sldIdLst>
    <p:sldId id="256" r:id="rId2"/>
    <p:sldId id="257" r:id="rId3"/>
    <p:sldId id="258" r:id="rId4"/>
    <p:sldId id="260" r:id="rId5"/>
    <p:sldId id="261" r:id="rId6"/>
    <p:sldId id="262" r:id="rId7"/>
    <p:sldId id="263" r:id="rId8"/>
    <p:sldId id="264" r:id="rId9"/>
    <p:sldId id="265" r:id="rId10"/>
    <p:sldId id="267" r:id="rId11"/>
    <p:sldId id="268" r:id="rId12"/>
    <p:sldId id="259" r:id="rId13"/>
    <p:sldId id="266" r:id="rId1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98B59C38-0BD6-4593-B3DA-609B0D279EEB}"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7E6DA5-AC54-4850-B40D-E9BB21100369}"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9110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8B59C38-0BD6-4593-B3DA-609B0D279EEB}"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3299469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8B59C38-0BD6-4593-B3DA-609B0D279EEB}"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1151200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98B59C38-0BD6-4593-B3DA-609B0D279EEB}"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23063113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8B59C38-0BD6-4593-B3DA-609B0D279EEB}"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117E6DA5-AC54-4850-B40D-E9BB21100369}" type="slidenum">
              <a:rPr lang="es-MX" smtClean="0"/>
              <a:t>‹Nº›</a:t>
            </a:fld>
            <a:endParaRPr lang="es-MX"/>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457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98B59C38-0BD6-4593-B3DA-609B0D279EEB}"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1922617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98B59C38-0BD6-4593-B3DA-609B0D279EEB}" type="datetimeFigureOut">
              <a:rPr lang="es-MX" smtClean="0"/>
              <a:t>17/09/2015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3401434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98B59C38-0BD6-4593-B3DA-609B0D279EEB}" type="datetimeFigureOut">
              <a:rPr lang="es-MX" smtClean="0"/>
              <a:t>17/09/2015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20294695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8B59C38-0BD6-4593-B3DA-609B0D279EEB}" type="datetimeFigureOut">
              <a:rPr lang="es-MX" smtClean="0"/>
              <a:t>17/09/2015</a:t>
            </a:fld>
            <a:endParaRPr lang="es-MX"/>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MX"/>
          </a:p>
        </p:txBody>
      </p:sp>
      <p:sp>
        <p:nvSpPr>
          <p:cNvPr id="9" name="Slide Number Placeholder 8"/>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1293077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8B59C38-0BD6-4593-B3DA-609B0D279EEB}" type="datetimeFigureOut">
              <a:rPr lang="es-MX" smtClean="0"/>
              <a:t>17/09/2015</a:t>
            </a:fld>
            <a:endParaRPr lang="es-MX"/>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MX"/>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17E6DA5-AC54-4850-B40D-E9BB21100369}" type="slidenum">
              <a:rPr lang="es-MX" smtClean="0"/>
              <a:t>‹Nº›</a:t>
            </a:fld>
            <a:endParaRPr lang="es-MX"/>
          </a:p>
        </p:txBody>
      </p:sp>
    </p:spTree>
    <p:extLst>
      <p:ext uri="{BB962C8B-B14F-4D97-AF65-F5344CB8AC3E}">
        <p14:creationId xmlns:p14="http://schemas.microsoft.com/office/powerpoint/2010/main" val="1461306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8B59C38-0BD6-4593-B3DA-609B0D279EEB}"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117E6DA5-AC54-4850-B40D-E9BB21100369}" type="slidenum">
              <a:rPr lang="es-MX" smtClean="0"/>
              <a:t>‹Nº›</a:t>
            </a:fld>
            <a:endParaRPr lang="es-MX"/>
          </a:p>
        </p:txBody>
      </p:sp>
    </p:spTree>
    <p:extLst>
      <p:ext uri="{BB962C8B-B14F-4D97-AF65-F5344CB8AC3E}">
        <p14:creationId xmlns:p14="http://schemas.microsoft.com/office/powerpoint/2010/main" val="8713720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B59C38-0BD6-4593-B3DA-609B0D279EEB}" type="datetimeFigureOut">
              <a:rPr lang="es-MX" smtClean="0"/>
              <a:t>17/09/2015</a:t>
            </a:fld>
            <a:endParaRPr lang="es-MX"/>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MX"/>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17E6DA5-AC54-4850-B40D-E9BB21100369}" type="slidenum">
              <a:rPr lang="es-MX" smtClean="0"/>
              <a:t>‹Nº›</a:t>
            </a:fld>
            <a:endParaRPr lang="es-MX"/>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1102316"/>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google.com.mx/url?sa=i&amp;rct=j&amp;q=&amp;esrc=s&amp;frm=1&amp;source=images&amp;cd=&amp;cad=rja&amp;uact=8&amp;ved=0CAcQjRxqFQoTCKPimvqNx8cCFQZMkgodYisC2w&amp;url=http://www.uatx.mx/&amp;ei=UOHdVaP6HoaYyQTi1ojYDQ&amp;psig=AFQjCNEl3XTPkoNKBpqt22AxaWOQW0oArw&amp;ust=1440690657890977" TargetMode="External"/><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o 3"/>
          <p:cNvGrpSpPr/>
          <p:nvPr/>
        </p:nvGrpSpPr>
        <p:grpSpPr>
          <a:xfrm>
            <a:off x="594820" y="177487"/>
            <a:ext cx="3200865" cy="6405494"/>
            <a:chOff x="0" y="0"/>
            <a:chExt cx="2133600" cy="9125712"/>
          </a:xfrm>
          <a:solidFill>
            <a:srgbClr val="C00000"/>
          </a:solidFill>
        </p:grpSpPr>
        <p:sp>
          <p:nvSpPr>
            <p:cNvPr id="5" name="Rectángulo 4"/>
            <p:cNvSpPr/>
            <p:nvPr/>
          </p:nvSpPr>
          <p:spPr>
            <a:xfrm>
              <a:off x="0" y="0"/>
              <a:ext cx="194535" cy="912571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s-MX"/>
            </a:p>
          </p:txBody>
        </p:sp>
        <p:sp>
          <p:nvSpPr>
            <p:cNvPr id="6" name="Pentágono 5"/>
            <p:cNvSpPr/>
            <p:nvPr/>
          </p:nvSpPr>
          <p:spPr>
            <a:xfrm>
              <a:off x="0" y="1466850"/>
              <a:ext cx="1619794" cy="391548"/>
            </a:xfrm>
            <a:prstGeom prst="homePlat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0" rIns="182880" bIns="0" numCol="1" spcCol="0" rtlCol="0" fromWordArt="0" anchor="ctr" anchorCtr="0" forceAA="0" compatLnSpc="1">
              <a:prstTxWarp prst="textNoShape">
                <a:avLst/>
              </a:prstTxWarp>
              <a:noAutofit/>
            </a:bodyPr>
            <a:lstStyle/>
            <a:p>
              <a:pPr algn="r">
                <a:spcAft>
                  <a:spcPts val="0"/>
                </a:spcAft>
              </a:pPr>
              <a:r>
                <a:rPr lang="fr-FR" sz="1400">
                  <a:solidFill>
                    <a:srgbClr val="FFFFFF"/>
                  </a:solidFill>
                  <a:effectLst/>
                  <a:ea typeface="Times New Roman" panose="02020603050405020304" pitchFamily="18" charset="0"/>
                  <a:cs typeface="Times New Roman" panose="02020603050405020304" pitchFamily="18" charset="0"/>
                </a:rPr>
                <a:t>     </a:t>
              </a:r>
              <a:endParaRPr lang="es-MX" sz="1100">
                <a:effectLst/>
                <a:ea typeface="Times New Roman" panose="02020603050405020304" pitchFamily="18" charset="0"/>
                <a:cs typeface="Times New Roman" panose="02020603050405020304" pitchFamily="18" charset="0"/>
              </a:endParaRPr>
            </a:p>
          </p:txBody>
        </p:sp>
        <p:grpSp>
          <p:nvGrpSpPr>
            <p:cNvPr id="7" name="Grupo 6"/>
            <p:cNvGrpSpPr/>
            <p:nvPr/>
          </p:nvGrpSpPr>
          <p:grpSpPr>
            <a:xfrm>
              <a:off x="76200" y="4210050"/>
              <a:ext cx="2057400" cy="4910328"/>
              <a:chOff x="80645" y="4211812"/>
              <a:chExt cx="1306273" cy="3121026"/>
            </a:xfrm>
            <a:grpFill/>
          </p:grpSpPr>
          <p:grpSp>
            <p:nvGrpSpPr>
              <p:cNvPr id="8" name="Grupo 7"/>
              <p:cNvGrpSpPr>
                <a:grpSpLocks noChangeAspect="1"/>
              </p:cNvGrpSpPr>
              <p:nvPr/>
            </p:nvGrpSpPr>
            <p:grpSpPr>
              <a:xfrm>
                <a:off x="141062" y="4211812"/>
                <a:ext cx="1047750" cy="3121026"/>
                <a:chOff x="141062" y="4211812"/>
                <a:chExt cx="1047750" cy="3121026"/>
              </a:xfrm>
              <a:grpFill/>
            </p:grpSpPr>
            <p:sp>
              <p:nvSpPr>
                <p:cNvPr id="21" name="Forma libre 20"/>
                <p:cNvSpPr>
                  <a:spLocks/>
                </p:cNvSpPr>
                <p:nvPr/>
              </p:nvSpPr>
              <p:spPr bwMode="auto">
                <a:xfrm>
                  <a:off x="369662" y="6216825"/>
                  <a:ext cx="193675" cy="698500"/>
                </a:xfrm>
                <a:custGeom>
                  <a:avLst/>
                  <a:gdLst>
                    <a:gd name="T0" fmla="*/ 0 w 122"/>
                    <a:gd name="T1" fmla="*/ 0 h 440"/>
                    <a:gd name="T2" fmla="*/ 39 w 122"/>
                    <a:gd name="T3" fmla="*/ 152 h 440"/>
                    <a:gd name="T4" fmla="*/ 84 w 122"/>
                    <a:gd name="T5" fmla="*/ 304 h 440"/>
                    <a:gd name="T6" fmla="*/ 122 w 122"/>
                    <a:gd name="T7" fmla="*/ 417 h 440"/>
                    <a:gd name="T8" fmla="*/ 122 w 122"/>
                    <a:gd name="T9" fmla="*/ 440 h 440"/>
                    <a:gd name="T10" fmla="*/ 76 w 122"/>
                    <a:gd name="T11" fmla="*/ 306 h 440"/>
                    <a:gd name="T12" fmla="*/ 39 w 122"/>
                    <a:gd name="T13" fmla="*/ 180 h 440"/>
                    <a:gd name="T14" fmla="*/ 6 w 122"/>
                    <a:gd name="T15" fmla="*/ 53 h 440"/>
                    <a:gd name="T16" fmla="*/ 0 w 122"/>
                    <a:gd name="T17" fmla="*/ 0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2" h="440">
                      <a:moveTo>
                        <a:pt x="0" y="0"/>
                      </a:moveTo>
                      <a:lnTo>
                        <a:pt x="39" y="152"/>
                      </a:lnTo>
                      <a:lnTo>
                        <a:pt x="84" y="304"/>
                      </a:lnTo>
                      <a:lnTo>
                        <a:pt x="122" y="417"/>
                      </a:lnTo>
                      <a:lnTo>
                        <a:pt x="122" y="440"/>
                      </a:lnTo>
                      <a:lnTo>
                        <a:pt x="76" y="306"/>
                      </a:lnTo>
                      <a:lnTo>
                        <a:pt x="39" y="180"/>
                      </a:lnTo>
                      <a:lnTo>
                        <a:pt x="6" y="53"/>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2" name="Forma libre 21"/>
                <p:cNvSpPr>
                  <a:spLocks/>
                </p:cNvSpPr>
                <p:nvPr/>
              </p:nvSpPr>
              <p:spPr bwMode="auto">
                <a:xfrm>
                  <a:off x="572862" y="6905800"/>
                  <a:ext cx="184150" cy="427038"/>
                </a:xfrm>
                <a:custGeom>
                  <a:avLst/>
                  <a:gdLst>
                    <a:gd name="T0" fmla="*/ 0 w 116"/>
                    <a:gd name="T1" fmla="*/ 0 h 269"/>
                    <a:gd name="T2" fmla="*/ 8 w 116"/>
                    <a:gd name="T3" fmla="*/ 19 h 269"/>
                    <a:gd name="T4" fmla="*/ 37 w 116"/>
                    <a:gd name="T5" fmla="*/ 93 h 269"/>
                    <a:gd name="T6" fmla="*/ 67 w 116"/>
                    <a:gd name="T7" fmla="*/ 167 h 269"/>
                    <a:gd name="T8" fmla="*/ 116 w 116"/>
                    <a:gd name="T9" fmla="*/ 269 h 269"/>
                    <a:gd name="T10" fmla="*/ 108 w 116"/>
                    <a:gd name="T11" fmla="*/ 269 h 269"/>
                    <a:gd name="T12" fmla="*/ 60 w 116"/>
                    <a:gd name="T13" fmla="*/ 169 h 269"/>
                    <a:gd name="T14" fmla="*/ 30 w 116"/>
                    <a:gd name="T15" fmla="*/ 98 h 269"/>
                    <a:gd name="T16" fmla="*/ 1 w 116"/>
                    <a:gd name="T17" fmla="*/ 25 h 269"/>
                    <a:gd name="T18" fmla="*/ 0 w 116"/>
                    <a:gd name="T19" fmla="*/ 0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269">
                      <a:moveTo>
                        <a:pt x="0" y="0"/>
                      </a:moveTo>
                      <a:lnTo>
                        <a:pt x="8" y="19"/>
                      </a:lnTo>
                      <a:lnTo>
                        <a:pt x="37" y="93"/>
                      </a:lnTo>
                      <a:lnTo>
                        <a:pt x="67" y="167"/>
                      </a:lnTo>
                      <a:lnTo>
                        <a:pt x="116" y="269"/>
                      </a:lnTo>
                      <a:lnTo>
                        <a:pt x="108" y="269"/>
                      </a:lnTo>
                      <a:lnTo>
                        <a:pt x="60" y="169"/>
                      </a:lnTo>
                      <a:lnTo>
                        <a:pt x="30" y="98"/>
                      </a:lnTo>
                      <a:lnTo>
                        <a:pt x="1" y="25"/>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3" name="Forma libre 22"/>
                <p:cNvSpPr>
                  <a:spLocks/>
                </p:cNvSpPr>
                <p:nvPr/>
              </p:nvSpPr>
              <p:spPr bwMode="auto">
                <a:xfrm>
                  <a:off x="141062" y="4211812"/>
                  <a:ext cx="222250" cy="2019300"/>
                </a:xfrm>
                <a:custGeom>
                  <a:avLst/>
                  <a:gdLst>
                    <a:gd name="T0" fmla="*/ 0 w 140"/>
                    <a:gd name="T1" fmla="*/ 0 h 1272"/>
                    <a:gd name="T2" fmla="*/ 0 w 140"/>
                    <a:gd name="T3" fmla="*/ 0 h 1272"/>
                    <a:gd name="T4" fmla="*/ 1 w 140"/>
                    <a:gd name="T5" fmla="*/ 79 h 1272"/>
                    <a:gd name="T6" fmla="*/ 3 w 140"/>
                    <a:gd name="T7" fmla="*/ 159 h 1272"/>
                    <a:gd name="T8" fmla="*/ 12 w 140"/>
                    <a:gd name="T9" fmla="*/ 317 h 1272"/>
                    <a:gd name="T10" fmla="*/ 23 w 140"/>
                    <a:gd name="T11" fmla="*/ 476 h 1272"/>
                    <a:gd name="T12" fmla="*/ 39 w 140"/>
                    <a:gd name="T13" fmla="*/ 634 h 1272"/>
                    <a:gd name="T14" fmla="*/ 58 w 140"/>
                    <a:gd name="T15" fmla="*/ 792 h 1272"/>
                    <a:gd name="T16" fmla="*/ 83 w 140"/>
                    <a:gd name="T17" fmla="*/ 948 h 1272"/>
                    <a:gd name="T18" fmla="*/ 107 w 140"/>
                    <a:gd name="T19" fmla="*/ 1086 h 1272"/>
                    <a:gd name="T20" fmla="*/ 135 w 140"/>
                    <a:gd name="T21" fmla="*/ 1223 h 1272"/>
                    <a:gd name="T22" fmla="*/ 140 w 140"/>
                    <a:gd name="T23" fmla="*/ 1272 h 1272"/>
                    <a:gd name="T24" fmla="*/ 138 w 140"/>
                    <a:gd name="T25" fmla="*/ 1262 h 1272"/>
                    <a:gd name="T26" fmla="*/ 105 w 140"/>
                    <a:gd name="T27" fmla="*/ 1106 h 1272"/>
                    <a:gd name="T28" fmla="*/ 77 w 140"/>
                    <a:gd name="T29" fmla="*/ 949 h 1272"/>
                    <a:gd name="T30" fmla="*/ 53 w 140"/>
                    <a:gd name="T31" fmla="*/ 792 h 1272"/>
                    <a:gd name="T32" fmla="*/ 35 w 140"/>
                    <a:gd name="T33" fmla="*/ 634 h 1272"/>
                    <a:gd name="T34" fmla="*/ 20 w 140"/>
                    <a:gd name="T35" fmla="*/ 476 h 1272"/>
                    <a:gd name="T36" fmla="*/ 9 w 140"/>
                    <a:gd name="T37" fmla="*/ 317 h 1272"/>
                    <a:gd name="T38" fmla="*/ 2 w 140"/>
                    <a:gd name="T39" fmla="*/ 159 h 1272"/>
                    <a:gd name="T40" fmla="*/ 0 w 140"/>
                    <a:gd name="T41" fmla="*/ 79 h 1272"/>
                    <a:gd name="T42" fmla="*/ 0 w 140"/>
                    <a:gd name="T43" fmla="*/ 0 h 1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 h="1272">
                      <a:moveTo>
                        <a:pt x="0" y="0"/>
                      </a:moveTo>
                      <a:lnTo>
                        <a:pt x="0" y="0"/>
                      </a:lnTo>
                      <a:lnTo>
                        <a:pt x="1" y="79"/>
                      </a:lnTo>
                      <a:lnTo>
                        <a:pt x="3" y="159"/>
                      </a:lnTo>
                      <a:lnTo>
                        <a:pt x="12" y="317"/>
                      </a:lnTo>
                      <a:lnTo>
                        <a:pt x="23" y="476"/>
                      </a:lnTo>
                      <a:lnTo>
                        <a:pt x="39" y="634"/>
                      </a:lnTo>
                      <a:lnTo>
                        <a:pt x="58" y="792"/>
                      </a:lnTo>
                      <a:lnTo>
                        <a:pt x="83" y="948"/>
                      </a:lnTo>
                      <a:lnTo>
                        <a:pt x="107" y="1086"/>
                      </a:lnTo>
                      <a:lnTo>
                        <a:pt x="135" y="1223"/>
                      </a:lnTo>
                      <a:lnTo>
                        <a:pt x="140" y="1272"/>
                      </a:lnTo>
                      <a:lnTo>
                        <a:pt x="138" y="1262"/>
                      </a:lnTo>
                      <a:lnTo>
                        <a:pt x="105" y="1106"/>
                      </a:lnTo>
                      <a:lnTo>
                        <a:pt x="77" y="949"/>
                      </a:lnTo>
                      <a:lnTo>
                        <a:pt x="53" y="792"/>
                      </a:lnTo>
                      <a:lnTo>
                        <a:pt x="35" y="634"/>
                      </a:lnTo>
                      <a:lnTo>
                        <a:pt x="20" y="476"/>
                      </a:lnTo>
                      <a:lnTo>
                        <a:pt x="9" y="317"/>
                      </a:lnTo>
                      <a:lnTo>
                        <a:pt x="2" y="159"/>
                      </a:lnTo>
                      <a:lnTo>
                        <a:pt x="0" y="79"/>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4" name="Forma libre 23"/>
                <p:cNvSpPr>
                  <a:spLocks/>
                </p:cNvSpPr>
                <p:nvPr/>
              </p:nvSpPr>
              <p:spPr bwMode="auto">
                <a:xfrm>
                  <a:off x="341087" y="4861100"/>
                  <a:ext cx="71438" cy="1355725"/>
                </a:xfrm>
                <a:custGeom>
                  <a:avLst/>
                  <a:gdLst>
                    <a:gd name="T0" fmla="*/ 45 w 45"/>
                    <a:gd name="T1" fmla="*/ 0 h 854"/>
                    <a:gd name="T2" fmla="*/ 45 w 45"/>
                    <a:gd name="T3" fmla="*/ 0 h 854"/>
                    <a:gd name="T4" fmla="*/ 35 w 45"/>
                    <a:gd name="T5" fmla="*/ 66 h 854"/>
                    <a:gd name="T6" fmla="*/ 26 w 45"/>
                    <a:gd name="T7" fmla="*/ 133 h 854"/>
                    <a:gd name="T8" fmla="*/ 14 w 45"/>
                    <a:gd name="T9" fmla="*/ 267 h 854"/>
                    <a:gd name="T10" fmla="*/ 6 w 45"/>
                    <a:gd name="T11" fmla="*/ 401 h 854"/>
                    <a:gd name="T12" fmla="*/ 3 w 45"/>
                    <a:gd name="T13" fmla="*/ 534 h 854"/>
                    <a:gd name="T14" fmla="*/ 6 w 45"/>
                    <a:gd name="T15" fmla="*/ 669 h 854"/>
                    <a:gd name="T16" fmla="*/ 14 w 45"/>
                    <a:gd name="T17" fmla="*/ 803 h 854"/>
                    <a:gd name="T18" fmla="*/ 18 w 45"/>
                    <a:gd name="T19" fmla="*/ 854 h 854"/>
                    <a:gd name="T20" fmla="*/ 18 w 45"/>
                    <a:gd name="T21" fmla="*/ 851 h 854"/>
                    <a:gd name="T22" fmla="*/ 9 w 45"/>
                    <a:gd name="T23" fmla="*/ 814 h 854"/>
                    <a:gd name="T24" fmla="*/ 8 w 45"/>
                    <a:gd name="T25" fmla="*/ 803 h 854"/>
                    <a:gd name="T26" fmla="*/ 1 w 45"/>
                    <a:gd name="T27" fmla="*/ 669 h 854"/>
                    <a:gd name="T28" fmla="*/ 0 w 45"/>
                    <a:gd name="T29" fmla="*/ 534 h 854"/>
                    <a:gd name="T30" fmla="*/ 3 w 45"/>
                    <a:gd name="T31" fmla="*/ 401 h 854"/>
                    <a:gd name="T32" fmla="*/ 12 w 45"/>
                    <a:gd name="T33" fmla="*/ 267 h 854"/>
                    <a:gd name="T34" fmla="*/ 25 w 45"/>
                    <a:gd name="T35" fmla="*/ 132 h 854"/>
                    <a:gd name="T36" fmla="*/ 34 w 45"/>
                    <a:gd name="T37" fmla="*/ 66 h 854"/>
                    <a:gd name="T38" fmla="*/ 45 w 45"/>
                    <a:gd name="T39" fmla="*/ 0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854">
                      <a:moveTo>
                        <a:pt x="45" y="0"/>
                      </a:moveTo>
                      <a:lnTo>
                        <a:pt x="45" y="0"/>
                      </a:lnTo>
                      <a:lnTo>
                        <a:pt x="35" y="66"/>
                      </a:lnTo>
                      <a:lnTo>
                        <a:pt x="26" y="133"/>
                      </a:lnTo>
                      <a:lnTo>
                        <a:pt x="14" y="267"/>
                      </a:lnTo>
                      <a:lnTo>
                        <a:pt x="6" y="401"/>
                      </a:lnTo>
                      <a:lnTo>
                        <a:pt x="3" y="534"/>
                      </a:lnTo>
                      <a:lnTo>
                        <a:pt x="6" y="669"/>
                      </a:lnTo>
                      <a:lnTo>
                        <a:pt x="14" y="803"/>
                      </a:lnTo>
                      <a:lnTo>
                        <a:pt x="18" y="854"/>
                      </a:lnTo>
                      <a:lnTo>
                        <a:pt x="18" y="851"/>
                      </a:lnTo>
                      <a:lnTo>
                        <a:pt x="9" y="814"/>
                      </a:lnTo>
                      <a:lnTo>
                        <a:pt x="8" y="803"/>
                      </a:lnTo>
                      <a:lnTo>
                        <a:pt x="1" y="669"/>
                      </a:lnTo>
                      <a:lnTo>
                        <a:pt x="0" y="534"/>
                      </a:lnTo>
                      <a:lnTo>
                        <a:pt x="3" y="401"/>
                      </a:lnTo>
                      <a:lnTo>
                        <a:pt x="12" y="267"/>
                      </a:lnTo>
                      <a:lnTo>
                        <a:pt x="25" y="132"/>
                      </a:lnTo>
                      <a:lnTo>
                        <a:pt x="34" y="66"/>
                      </a:lnTo>
                      <a:lnTo>
                        <a:pt x="45" y="0"/>
                      </a:lnTo>
                      <a:close/>
                    </a:path>
                  </a:pathLst>
                </a:custGeom>
                <a:solidFill>
                  <a:srgbClr val="C00000"/>
                </a:solid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5" name="Forma libre 24"/>
                <p:cNvSpPr>
                  <a:spLocks/>
                </p:cNvSpPr>
                <p:nvPr/>
              </p:nvSpPr>
              <p:spPr bwMode="auto">
                <a:xfrm>
                  <a:off x="363312" y="6231112"/>
                  <a:ext cx="244475" cy="998538"/>
                </a:xfrm>
                <a:custGeom>
                  <a:avLst/>
                  <a:gdLst>
                    <a:gd name="T0" fmla="*/ 0 w 154"/>
                    <a:gd name="T1" fmla="*/ 0 h 629"/>
                    <a:gd name="T2" fmla="*/ 10 w 154"/>
                    <a:gd name="T3" fmla="*/ 44 h 629"/>
                    <a:gd name="T4" fmla="*/ 21 w 154"/>
                    <a:gd name="T5" fmla="*/ 126 h 629"/>
                    <a:gd name="T6" fmla="*/ 34 w 154"/>
                    <a:gd name="T7" fmla="*/ 207 h 629"/>
                    <a:gd name="T8" fmla="*/ 53 w 154"/>
                    <a:gd name="T9" fmla="*/ 293 h 629"/>
                    <a:gd name="T10" fmla="*/ 75 w 154"/>
                    <a:gd name="T11" fmla="*/ 380 h 629"/>
                    <a:gd name="T12" fmla="*/ 100 w 154"/>
                    <a:gd name="T13" fmla="*/ 466 h 629"/>
                    <a:gd name="T14" fmla="*/ 120 w 154"/>
                    <a:gd name="T15" fmla="*/ 521 h 629"/>
                    <a:gd name="T16" fmla="*/ 141 w 154"/>
                    <a:gd name="T17" fmla="*/ 576 h 629"/>
                    <a:gd name="T18" fmla="*/ 152 w 154"/>
                    <a:gd name="T19" fmla="*/ 618 h 629"/>
                    <a:gd name="T20" fmla="*/ 154 w 154"/>
                    <a:gd name="T21" fmla="*/ 629 h 629"/>
                    <a:gd name="T22" fmla="*/ 140 w 154"/>
                    <a:gd name="T23" fmla="*/ 595 h 629"/>
                    <a:gd name="T24" fmla="*/ 115 w 154"/>
                    <a:gd name="T25" fmla="*/ 532 h 629"/>
                    <a:gd name="T26" fmla="*/ 93 w 154"/>
                    <a:gd name="T27" fmla="*/ 468 h 629"/>
                    <a:gd name="T28" fmla="*/ 67 w 154"/>
                    <a:gd name="T29" fmla="*/ 383 h 629"/>
                    <a:gd name="T30" fmla="*/ 47 w 154"/>
                    <a:gd name="T31" fmla="*/ 295 h 629"/>
                    <a:gd name="T32" fmla="*/ 28 w 154"/>
                    <a:gd name="T33" fmla="*/ 207 h 629"/>
                    <a:gd name="T34" fmla="*/ 12 w 154"/>
                    <a:gd name="T35" fmla="*/ 104 h 629"/>
                    <a:gd name="T36" fmla="*/ 0 w 154"/>
                    <a:gd name="T37"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4" h="629">
                      <a:moveTo>
                        <a:pt x="0" y="0"/>
                      </a:moveTo>
                      <a:lnTo>
                        <a:pt x="10" y="44"/>
                      </a:lnTo>
                      <a:lnTo>
                        <a:pt x="21" y="126"/>
                      </a:lnTo>
                      <a:lnTo>
                        <a:pt x="34" y="207"/>
                      </a:lnTo>
                      <a:lnTo>
                        <a:pt x="53" y="293"/>
                      </a:lnTo>
                      <a:lnTo>
                        <a:pt x="75" y="380"/>
                      </a:lnTo>
                      <a:lnTo>
                        <a:pt x="100" y="466"/>
                      </a:lnTo>
                      <a:lnTo>
                        <a:pt x="120" y="521"/>
                      </a:lnTo>
                      <a:lnTo>
                        <a:pt x="141" y="576"/>
                      </a:lnTo>
                      <a:lnTo>
                        <a:pt x="152" y="618"/>
                      </a:lnTo>
                      <a:lnTo>
                        <a:pt x="154" y="629"/>
                      </a:lnTo>
                      <a:lnTo>
                        <a:pt x="140" y="595"/>
                      </a:lnTo>
                      <a:lnTo>
                        <a:pt x="115" y="532"/>
                      </a:lnTo>
                      <a:lnTo>
                        <a:pt x="93" y="468"/>
                      </a:lnTo>
                      <a:lnTo>
                        <a:pt x="67" y="383"/>
                      </a:lnTo>
                      <a:lnTo>
                        <a:pt x="47" y="295"/>
                      </a:lnTo>
                      <a:lnTo>
                        <a:pt x="28" y="207"/>
                      </a:lnTo>
                      <a:lnTo>
                        <a:pt x="12" y="104"/>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6" name="Forma libre 25"/>
                <p:cNvSpPr>
                  <a:spLocks/>
                </p:cNvSpPr>
                <p:nvPr/>
              </p:nvSpPr>
              <p:spPr bwMode="auto">
                <a:xfrm>
                  <a:off x="620487" y="7223300"/>
                  <a:ext cx="52388" cy="109538"/>
                </a:xfrm>
                <a:custGeom>
                  <a:avLst/>
                  <a:gdLst>
                    <a:gd name="T0" fmla="*/ 0 w 33"/>
                    <a:gd name="T1" fmla="*/ 0 h 69"/>
                    <a:gd name="T2" fmla="*/ 33 w 33"/>
                    <a:gd name="T3" fmla="*/ 69 h 69"/>
                    <a:gd name="T4" fmla="*/ 24 w 33"/>
                    <a:gd name="T5" fmla="*/ 69 h 69"/>
                    <a:gd name="T6" fmla="*/ 12 w 33"/>
                    <a:gd name="T7" fmla="*/ 35 h 69"/>
                    <a:gd name="T8" fmla="*/ 0 w 33"/>
                    <a:gd name="T9" fmla="*/ 0 h 69"/>
                  </a:gdLst>
                  <a:ahLst/>
                  <a:cxnLst>
                    <a:cxn ang="0">
                      <a:pos x="T0" y="T1"/>
                    </a:cxn>
                    <a:cxn ang="0">
                      <a:pos x="T2" y="T3"/>
                    </a:cxn>
                    <a:cxn ang="0">
                      <a:pos x="T4" y="T5"/>
                    </a:cxn>
                    <a:cxn ang="0">
                      <a:pos x="T6" y="T7"/>
                    </a:cxn>
                    <a:cxn ang="0">
                      <a:pos x="T8" y="T9"/>
                    </a:cxn>
                  </a:cxnLst>
                  <a:rect l="0" t="0" r="r" b="b"/>
                  <a:pathLst>
                    <a:path w="33" h="69">
                      <a:moveTo>
                        <a:pt x="0" y="0"/>
                      </a:moveTo>
                      <a:lnTo>
                        <a:pt x="33" y="69"/>
                      </a:lnTo>
                      <a:lnTo>
                        <a:pt x="24" y="69"/>
                      </a:lnTo>
                      <a:lnTo>
                        <a:pt x="12" y="35"/>
                      </a:lnTo>
                      <a:lnTo>
                        <a:pt x="0" y="0"/>
                      </a:lnTo>
                      <a:close/>
                    </a:path>
                  </a:pathLst>
                </a:custGeom>
                <a:grpFill/>
                <a:ln w="0">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7" name="Forma libre 26"/>
                <p:cNvSpPr>
                  <a:spLocks/>
                </p:cNvSpPr>
                <p:nvPr/>
              </p:nvSpPr>
              <p:spPr bwMode="auto">
                <a:xfrm>
                  <a:off x="355374" y="6153325"/>
                  <a:ext cx="23813" cy="147638"/>
                </a:xfrm>
                <a:custGeom>
                  <a:avLst/>
                  <a:gdLst>
                    <a:gd name="T0" fmla="*/ 0 w 15"/>
                    <a:gd name="T1" fmla="*/ 0 h 93"/>
                    <a:gd name="T2" fmla="*/ 9 w 15"/>
                    <a:gd name="T3" fmla="*/ 37 h 93"/>
                    <a:gd name="T4" fmla="*/ 9 w 15"/>
                    <a:gd name="T5" fmla="*/ 40 h 93"/>
                    <a:gd name="T6" fmla="*/ 15 w 15"/>
                    <a:gd name="T7" fmla="*/ 93 h 93"/>
                    <a:gd name="T8" fmla="*/ 5 w 15"/>
                    <a:gd name="T9" fmla="*/ 49 h 93"/>
                    <a:gd name="T10" fmla="*/ 0 w 15"/>
                    <a:gd name="T11" fmla="*/ 0 h 93"/>
                  </a:gdLst>
                  <a:ahLst/>
                  <a:cxnLst>
                    <a:cxn ang="0">
                      <a:pos x="T0" y="T1"/>
                    </a:cxn>
                    <a:cxn ang="0">
                      <a:pos x="T2" y="T3"/>
                    </a:cxn>
                    <a:cxn ang="0">
                      <a:pos x="T4" y="T5"/>
                    </a:cxn>
                    <a:cxn ang="0">
                      <a:pos x="T6" y="T7"/>
                    </a:cxn>
                    <a:cxn ang="0">
                      <a:pos x="T8" y="T9"/>
                    </a:cxn>
                    <a:cxn ang="0">
                      <a:pos x="T10" y="T11"/>
                    </a:cxn>
                  </a:cxnLst>
                  <a:rect l="0" t="0" r="r" b="b"/>
                  <a:pathLst>
                    <a:path w="15" h="93">
                      <a:moveTo>
                        <a:pt x="0" y="0"/>
                      </a:moveTo>
                      <a:lnTo>
                        <a:pt x="9" y="37"/>
                      </a:lnTo>
                      <a:lnTo>
                        <a:pt x="9" y="40"/>
                      </a:lnTo>
                      <a:lnTo>
                        <a:pt x="15" y="93"/>
                      </a:lnTo>
                      <a:lnTo>
                        <a:pt x="5" y="49"/>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8" name="Forma libre 27"/>
                <p:cNvSpPr>
                  <a:spLocks/>
                </p:cNvSpPr>
                <p:nvPr/>
              </p:nvSpPr>
              <p:spPr bwMode="auto">
                <a:xfrm>
                  <a:off x="563337" y="5689775"/>
                  <a:ext cx="625475" cy="1216025"/>
                </a:xfrm>
                <a:custGeom>
                  <a:avLst/>
                  <a:gdLst>
                    <a:gd name="T0" fmla="*/ 394 w 394"/>
                    <a:gd name="T1" fmla="*/ 0 h 766"/>
                    <a:gd name="T2" fmla="*/ 394 w 394"/>
                    <a:gd name="T3" fmla="*/ 0 h 766"/>
                    <a:gd name="T4" fmla="*/ 356 w 394"/>
                    <a:gd name="T5" fmla="*/ 38 h 766"/>
                    <a:gd name="T6" fmla="*/ 319 w 394"/>
                    <a:gd name="T7" fmla="*/ 77 h 766"/>
                    <a:gd name="T8" fmla="*/ 284 w 394"/>
                    <a:gd name="T9" fmla="*/ 117 h 766"/>
                    <a:gd name="T10" fmla="*/ 249 w 394"/>
                    <a:gd name="T11" fmla="*/ 160 h 766"/>
                    <a:gd name="T12" fmla="*/ 207 w 394"/>
                    <a:gd name="T13" fmla="*/ 218 h 766"/>
                    <a:gd name="T14" fmla="*/ 168 w 394"/>
                    <a:gd name="T15" fmla="*/ 276 h 766"/>
                    <a:gd name="T16" fmla="*/ 131 w 394"/>
                    <a:gd name="T17" fmla="*/ 339 h 766"/>
                    <a:gd name="T18" fmla="*/ 98 w 394"/>
                    <a:gd name="T19" fmla="*/ 402 h 766"/>
                    <a:gd name="T20" fmla="*/ 69 w 394"/>
                    <a:gd name="T21" fmla="*/ 467 h 766"/>
                    <a:gd name="T22" fmla="*/ 45 w 394"/>
                    <a:gd name="T23" fmla="*/ 535 h 766"/>
                    <a:gd name="T24" fmla="*/ 26 w 394"/>
                    <a:gd name="T25" fmla="*/ 604 h 766"/>
                    <a:gd name="T26" fmla="*/ 14 w 394"/>
                    <a:gd name="T27" fmla="*/ 673 h 766"/>
                    <a:gd name="T28" fmla="*/ 7 w 394"/>
                    <a:gd name="T29" fmla="*/ 746 h 766"/>
                    <a:gd name="T30" fmla="*/ 6 w 394"/>
                    <a:gd name="T31" fmla="*/ 766 h 766"/>
                    <a:gd name="T32" fmla="*/ 0 w 394"/>
                    <a:gd name="T33" fmla="*/ 749 h 766"/>
                    <a:gd name="T34" fmla="*/ 1 w 394"/>
                    <a:gd name="T35" fmla="*/ 744 h 766"/>
                    <a:gd name="T36" fmla="*/ 7 w 394"/>
                    <a:gd name="T37" fmla="*/ 673 h 766"/>
                    <a:gd name="T38" fmla="*/ 21 w 394"/>
                    <a:gd name="T39" fmla="*/ 603 h 766"/>
                    <a:gd name="T40" fmla="*/ 40 w 394"/>
                    <a:gd name="T41" fmla="*/ 533 h 766"/>
                    <a:gd name="T42" fmla="*/ 65 w 394"/>
                    <a:gd name="T43" fmla="*/ 466 h 766"/>
                    <a:gd name="T44" fmla="*/ 94 w 394"/>
                    <a:gd name="T45" fmla="*/ 400 h 766"/>
                    <a:gd name="T46" fmla="*/ 127 w 394"/>
                    <a:gd name="T47" fmla="*/ 336 h 766"/>
                    <a:gd name="T48" fmla="*/ 164 w 394"/>
                    <a:gd name="T49" fmla="*/ 275 h 766"/>
                    <a:gd name="T50" fmla="*/ 204 w 394"/>
                    <a:gd name="T51" fmla="*/ 215 h 766"/>
                    <a:gd name="T52" fmla="*/ 248 w 394"/>
                    <a:gd name="T53" fmla="*/ 158 h 766"/>
                    <a:gd name="T54" fmla="*/ 282 w 394"/>
                    <a:gd name="T55" fmla="*/ 116 h 766"/>
                    <a:gd name="T56" fmla="*/ 318 w 394"/>
                    <a:gd name="T57" fmla="*/ 76 h 766"/>
                    <a:gd name="T58" fmla="*/ 354 w 394"/>
                    <a:gd name="T59" fmla="*/ 37 h 766"/>
                    <a:gd name="T60" fmla="*/ 394 w 394"/>
                    <a:gd name="T61" fmla="*/ 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94" h="766">
                      <a:moveTo>
                        <a:pt x="394" y="0"/>
                      </a:moveTo>
                      <a:lnTo>
                        <a:pt x="394" y="0"/>
                      </a:lnTo>
                      <a:lnTo>
                        <a:pt x="356" y="38"/>
                      </a:lnTo>
                      <a:lnTo>
                        <a:pt x="319" y="77"/>
                      </a:lnTo>
                      <a:lnTo>
                        <a:pt x="284" y="117"/>
                      </a:lnTo>
                      <a:lnTo>
                        <a:pt x="249" y="160"/>
                      </a:lnTo>
                      <a:lnTo>
                        <a:pt x="207" y="218"/>
                      </a:lnTo>
                      <a:lnTo>
                        <a:pt x="168" y="276"/>
                      </a:lnTo>
                      <a:lnTo>
                        <a:pt x="131" y="339"/>
                      </a:lnTo>
                      <a:lnTo>
                        <a:pt x="98" y="402"/>
                      </a:lnTo>
                      <a:lnTo>
                        <a:pt x="69" y="467"/>
                      </a:lnTo>
                      <a:lnTo>
                        <a:pt x="45" y="535"/>
                      </a:lnTo>
                      <a:lnTo>
                        <a:pt x="26" y="604"/>
                      </a:lnTo>
                      <a:lnTo>
                        <a:pt x="14" y="673"/>
                      </a:lnTo>
                      <a:lnTo>
                        <a:pt x="7" y="746"/>
                      </a:lnTo>
                      <a:lnTo>
                        <a:pt x="6" y="766"/>
                      </a:lnTo>
                      <a:lnTo>
                        <a:pt x="0" y="749"/>
                      </a:lnTo>
                      <a:lnTo>
                        <a:pt x="1" y="744"/>
                      </a:lnTo>
                      <a:lnTo>
                        <a:pt x="7" y="673"/>
                      </a:lnTo>
                      <a:lnTo>
                        <a:pt x="21" y="603"/>
                      </a:lnTo>
                      <a:lnTo>
                        <a:pt x="40" y="533"/>
                      </a:lnTo>
                      <a:lnTo>
                        <a:pt x="65" y="466"/>
                      </a:lnTo>
                      <a:lnTo>
                        <a:pt x="94" y="400"/>
                      </a:lnTo>
                      <a:lnTo>
                        <a:pt x="127" y="336"/>
                      </a:lnTo>
                      <a:lnTo>
                        <a:pt x="164" y="275"/>
                      </a:lnTo>
                      <a:lnTo>
                        <a:pt x="204" y="215"/>
                      </a:lnTo>
                      <a:lnTo>
                        <a:pt x="248" y="158"/>
                      </a:lnTo>
                      <a:lnTo>
                        <a:pt x="282" y="116"/>
                      </a:lnTo>
                      <a:lnTo>
                        <a:pt x="318" y="76"/>
                      </a:lnTo>
                      <a:lnTo>
                        <a:pt x="354" y="37"/>
                      </a:lnTo>
                      <a:lnTo>
                        <a:pt x="394"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9" name="Forma libre 28"/>
                <p:cNvSpPr>
                  <a:spLocks/>
                </p:cNvSpPr>
                <p:nvPr/>
              </p:nvSpPr>
              <p:spPr bwMode="auto">
                <a:xfrm>
                  <a:off x="563337" y="6915325"/>
                  <a:ext cx="57150" cy="307975"/>
                </a:xfrm>
                <a:custGeom>
                  <a:avLst/>
                  <a:gdLst>
                    <a:gd name="T0" fmla="*/ 0 w 36"/>
                    <a:gd name="T1" fmla="*/ 0 h 194"/>
                    <a:gd name="T2" fmla="*/ 6 w 36"/>
                    <a:gd name="T3" fmla="*/ 16 h 194"/>
                    <a:gd name="T4" fmla="*/ 7 w 36"/>
                    <a:gd name="T5" fmla="*/ 19 h 194"/>
                    <a:gd name="T6" fmla="*/ 11 w 36"/>
                    <a:gd name="T7" fmla="*/ 80 h 194"/>
                    <a:gd name="T8" fmla="*/ 20 w 36"/>
                    <a:gd name="T9" fmla="*/ 132 h 194"/>
                    <a:gd name="T10" fmla="*/ 33 w 36"/>
                    <a:gd name="T11" fmla="*/ 185 h 194"/>
                    <a:gd name="T12" fmla="*/ 36 w 36"/>
                    <a:gd name="T13" fmla="*/ 194 h 194"/>
                    <a:gd name="T14" fmla="*/ 21 w 36"/>
                    <a:gd name="T15" fmla="*/ 161 h 194"/>
                    <a:gd name="T16" fmla="*/ 15 w 36"/>
                    <a:gd name="T17" fmla="*/ 145 h 194"/>
                    <a:gd name="T18" fmla="*/ 5 w 36"/>
                    <a:gd name="T19" fmla="*/ 81 h 194"/>
                    <a:gd name="T20" fmla="*/ 1 w 36"/>
                    <a:gd name="T21" fmla="*/ 41 h 194"/>
                    <a:gd name="T22" fmla="*/ 0 w 36"/>
                    <a:gd name="T23" fmla="*/ 0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194">
                      <a:moveTo>
                        <a:pt x="0" y="0"/>
                      </a:moveTo>
                      <a:lnTo>
                        <a:pt x="6" y="16"/>
                      </a:lnTo>
                      <a:lnTo>
                        <a:pt x="7" y="19"/>
                      </a:lnTo>
                      <a:lnTo>
                        <a:pt x="11" y="80"/>
                      </a:lnTo>
                      <a:lnTo>
                        <a:pt x="20" y="132"/>
                      </a:lnTo>
                      <a:lnTo>
                        <a:pt x="33" y="185"/>
                      </a:lnTo>
                      <a:lnTo>
                        <a:pt x="36" y="194"/>
                      </a:lnTo>
                      <a:lnTo>
                        <a:pt x="21" y="161"/>
                      </a:lnTo>
                      <a:lnTo>
                        <a:pt x="15" y="145"/>
                      </a:lnTo>
                      <a:lnTo>
                        <a:pt x="5" y="81"/>
                      </a:lnTo>
                      <a:lnTo>
                        <a:pt x="1" y="41"/>
                      </a:lnTo>
                      <a:lnTo>
                        <a:pt x="0" y="0"/>
                      </a:lnTo>
                      <a:close/>
                    </a:path>
                  </a:pathLst>
                </a:custGeom>
                <a:grpFill/>
                <a:ln w="0">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30" name="Forma libre 29"/>
                <p:cNvSpPr>
                  <a:spLocks/>
                </p:cNvSpPr>
                <p:nvPr/>
              </p:nvSpPr>
              <p:spPr bwMode="auto">
                <a:xfrm>
                  <a:off x="607787" y="7229650"/>
                  <a:ext cx="49213" cy="103188"/>
                </a:xfrm>
                <a:custGeom>
                  <a:avLst/>
                  <a:gdLst>
                    <a:gd name="T0" fmla="*/ 0 w 31"/>
                    <a:gd name="T1" fmla="*/ 0 h 65"/>
                    <a:gd name="T2" fmla="*/ 31 w 31"/>
                    <a:gd name="T3" fmla="*/ 65 h 65"/>
                    <a:gd name="T4" fmla="*/ 23 w 31"/>
                    <a:gd name="T5" fmla="*/ 65 h 65"/>
                    <a:gd name="T6" fmla="*/ 0 w 31"/>
                    <a:gd name="T7" fmla="*/ 0 h 65"/>
                  </a:gdLst>
                  <a:ahLst/>
                  <a:cxnLst>
                    <a:cxn ang="0">
                      <a:pos x="T0" y="T1"/>
                    </a:cxn>
                    <a:cxn ang="0">
                      <a:pos x="T2" y="T3"/>
                    </a:cxn>
                    <a:cxn ang="0">
                      <a:pos x="T4" y="T5"/>
                    </a:cxn>
                    <a:cxn ang="0">
                      <a:pos x="T6" y="T7"/>
                    </a:cxn>
                  </a:cxnLst>
                  <a:rect l="0" t="0" r="r" b="b"/>
                  <a:pathLst>
                    <a:path w="31" h="65">
                      <a:moveTo>
                        <a:pt x="0" y="0"/>
                      </a:moveTo>
                      <a:lnTo>
                        <a:pt x="31" y="65"/>
                      </a:lnTo>
                      <a:lnTo>
                        <a:pt x="23" y="65"/>
                      </a:lnTo>
                      <a:lnTo>
                        <a:pt x="0" y="0"/>
                      </a:lnTo>
                      <a:close/>
                    </a:path>
                  </a:pathLst>
                </a:custGeom>
                <a:grpFill/>
                <a:ln w="0">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31" name="Forma libre 30"/>
                <p:cNvSpPr>
                  <a:spLocks/>
                </p:cNvSpPr>
                <p:nvPr/>
              </p:nvSpPr>
              <p:spPr bwMode="auto">
                <a:xfrm>
                  <a:off x="563337" y="6878812"/>
                  <a:ext cx="11113" cy="66675"/>
                </a:xfrm>
                <a:custGeom>
                  <a:avLst/>
                  <a:gdLst>
                    <a:gd name="T0" fmla="*/ 0 w 7"/>
                    <a:gd name="T1" fmla="*/ 0 h 42"/>
                    <a:gd name="T2" fmla="*/ 6 w 7"/>
                    <a:gd name="T3" fmla="*/ 17 h 42"/>
                    <a:gd name="T4" fmla="*/ 7 w 7"/>
                    <a:gd name="T5" fmla="*/ 42 h 42"/>
                    <a:gd name="T6" fmla="*/ 6 w 7"/>
                    <a:gd name="T7" fmla="*/ 39 h 42"/>
                    <a:gd name="T8" fmla="*/ 0 w 7"/>
                    <a:gd name="T9" fmla="*/ 23 h 42"/>
                    <a:gd name="T10" fmla="*/ 0 w 7"/>
                    <a:gd name="T11" fmla="*/ 0 h 42"/>
                  </a:gdLst>
                  <a:ahLst/>
                  <a:cxnLst>
                    <a:cxn ang="0">
                      <a:pos x="T0" y="T1"/>
                    </a:cxn>
                    <a:cxn ang="0">
                      <a:pos x="T2" y="T3"/>
                    </a:cxn>
                    <a:cxn ang="0">
                      <a:pos x="T4" y="T5"/>
                    </a:cxn>
                    <a:cxn ang="0">
                      <a:pos x="T6" y="T7"/>
                    </a:cxn>
                    <a:cxn ang="0">
                      <a:pos x="T8" y="T9"/>
                    </a:cxn>
                    <a:cxn ang="0">
                      <a:pos x="T10" y="T11"/>
                    </a:cxn>
                  </a:cxnLst>
                  <a:rect l="0" t="0" r="r" b="b"/>
                  <a:pathLst>
                    <a:path w="7" h="42">
                      <a:moveTo>
                        <a:pt x="0" y="0"/>
                      </a:moveTo>
                      <a:lnTo>
                        <a:pt x="6" y="17"/>
                      </a:lnTo>
                      <a:lnTo>
                        <a:pt x="7" y="42"/>
                      </a:lnTo>
                      <a:lnTo>
                        <a:pt x="6" y="39"/>
                      </a:lnTo>
                      <a:lnTo>
                        <a:pt x="0" y="23"/>
                      </a:lnTo>
                      <a:lnTo>
                        <a:pt x="0" y="0"/>
                      </a:lnTo>
                      <a:close/>
                    </a:path>
                  </a:pathLst>
                </a:custGeom>
                <a:grpFill/>
                <a:ln w="0">
                  <a:solidFill>
                    <a:schemeClr val="tx2"/>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32" name="Forma libre 31"/>
                <p:cNvSpPr>
                  <a:spLocks/>
                </p:cNvSpPr>
                <p:nvPr/>
              </p:nvSpPr>
              <p:spPr bwMode="auto">
                <a:xfrm>
                  <a:off x="587149" y="7145512"/>
                  <a:ext cx="71438" cy="187325"/>
                </a:xfrm>
                <a:custGeom>
                  <a:avLst/>
                  <a:gdLst>
                    <a:gd name="T0" fmla="*/ 0 w 45"/>
                    <a:gd name="T1" fmla="*/ 0 h 118"/>
                    <a:gd name="T2" fmla="*/ 6 w 45"/>
                    <a:gd name="T3" fmla="*/ 16 h 118"/>
                    <a:gd name="T4" fmla="*/ 21 w 45"/>
                    <a:gd name="T5" fmla="*/ 49 h 118"/>
                    <a:gd name="T6" fmla="*/ 33 w 45"/>
                    <a:gd name="T7" fmla="*/ 84 h 118"/>
                    <a:gd name="T8" fmla="*/ 45 w 45"/>
                    <a:gd name="T9" fmla="*/ 118 h 118"/>
                    <a:gd name="T10" fmla="*/ 44 w 45"/>
                    <a:gd name="T11" fmla="*/ 118 h 118"/>
                    <a:gd name="T12" fmla="*/ 13 w 45"/>
                    <a:gd name="T13" fmla="*/ 53 h 118"/>
                    <a:gd name="T14" fmla="*/ 11 w 45"/>
                    <a:gd name="T15" fmla="*/ 42 h 118"/>
                    <a:gd name="T16" fmla="*/ 0 w 45"/>
                    <a:gd name="T17"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18">
                      <a:moveTo>
                        <a:pt x="0" y="0"/>
                      </a:moveTo>
                      <a:lnTo>
                        <a:pt x="6" y="16"/>
                      </a:lnTo>
                      <a:lnTo>
                        <a:pt x="21" y="49"/>
                      </a:lnTo>
                      <a:lnTo>
                        <a:pt x="33" y="84"/>
                      </a:lnTo>
                      <a:lnTo>
                        <a:pt x="45" y="118"/>
                      </a:lnTo>
                      <a:lnTo>
                        <a:pt x="44" y="118"/>
                      </a:lnTo>
                      <a:lnTo>
                        <a:pt x="13" y="53"/>
                      </a:lnTo>
                      <a:lnTo>
                        <a:pt x="11" y="42"/>
                      </a:lnTo>
                      <a:lnTo>
                        <a:pt x="0" y="0"/>
                      </a:lnTo>
                      <a:close/>
                    </a:path>
                  </a:pathLst>
                </a:custGeom>
                <a:grpFill/>
                <a:ln w="0">
                  <a:solidFill>
                    <a:srgbClr val="C00000"/>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grpSp>
          <p:grpSp>
            <p:nvGrpSpPr>
              <p:cNvPr id="9" name="Grupo 8"/>
              <p:cNvGrpSpPr>
                <a:grpSpLocks noChangeAspect="1"/>
              </p:cNvGrpSpPr>
              <p:nvPr/>
            </p:nvGrpSpPr>
            <p:grpSpPr>
              <a:xfrm>
                <a:off x="80645" y="4826972"/>
                <a:ext cx="1306273" cy="2505863"/>
                <a:chOff x="80645" y="4649964"/>
                <a:chExt cx="874712" cy="1677988"/>
              </a:xfrm>
              <a:grpFill/>
            </p:grpSpPr>
            <p:sp>
              <p:nvSpPr>
                <p:cNvPr id="10" name="Forma libre 9"/>
                <p:cNvSpPr>
                  <a:spLocks/>
                </p:cNvSpPr>
                <p:nvPr/>
              </p:nvSpPr>
              <p:spPr bwMode="auto">
                <a:xfrm>
                  <a:off x="118745" y="5189714"/>
                  <a:ext cx="198438" cy="714375"/>
                </a:xfrm>
                <a:custGeom>
                  <a:avLst/>
                  <a:gdLst>
                    <a:gd name="T0" fmla="*/ 0 w 125"/>
                    <a:gd name="T1" fmla="*/ 0 h 450"/>
                    <a:gd name="T2" fmla="*/ 41 w 125"/>
                    <a:gd name="T3" fmla="*/ 155 h 450"/>
                    <a:gd name="T4" fmla="*/ 86 w 125"/>
                    <a:gd name="T5" fmla="*/ 309 h 450"/>
                    <a:gd name="T6" fmla="*/ 125 w 125"/>
                    <a:gd name="T7" fmla="*/ 425 h 450"/>
                    <a:gd name="T8" fmla="*/ 125 w 125"/>
                    <a:gd name="T9" fmla="*/ 450 h 450"/>
                    <a:gd name="T10" fmla="*/ 79 w 125"/>
                    <a:gd name="T11" fmla="*/ 311 h 450"/>
                    <a:gd name="T12" fmla="*/ 41 w 125"/>
                    <a:gd name="T13" fmla="*/ 183 h 450"/>
                    <a:gd name="T14" fmla="*/ 7 w 125"/>
                    <a:gd name="T15" fmla="*/ 54 h 450"/>
                    <a:gd name="T16" fmla="*/ 0 w 125"/>
                    <a:gd name="T17" fmla="*/ 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5" h="450">
                      <a:moveTo>
                        <a:pt x="0" y="0"/>
                      </a:moveTo>
                      <a:lnTo>
                        <a:pt x="41" y="155"/>
                      </a:lnTo>
                      <a:lnTo>
                        <a:pt x="86" y="309"/>
                      </a:lnTo>
                      <a:lnTo>
                        <a:pt x="125" y="425"/>
                      </a:lnTo>
                      <a:lnTo>
                        <a:pt x="125" y="450"/>
                      </a:lnTo>
                      <a:lnTo>
                        <a:pt x="79" y="311"/>
                      </a:lnTo>
                      <a:lnTo>
                        <a:pt x="41" y="183"/>
                      </a:lnTo>
                      <a:lnTo>
                        <a:pt x="7" y="54"/>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1" name="Forma libre 10"/>
                <p:cNvSpPr>
                  <a:spLocks/>
                </p:cNvSpPr>
                <p:nvPr/>
              </p:nvSpPr>
              <p:spPr bwMode="auto">
                <a:xfrm>
                  <a:off x="328295" y="5891389"/>
                  <a:ext cx="187325" cy="436563"/>
                </a:xfrm>
                <a:custGeom>
                  <a:avLst/>
                  <a:gdLst>
                    <a:gd name="T0" fmla="*/ 0 w 118"/>
                    <a:gd name="T1" fmla="*/ 0 h 275"/>
                    <a:gd name="T2" fmla="*/ 8 w 118"/>
                    <a:gd name="T3" fmla="*/ 20 h 275"/>
                    <a:gd name="T4" fmla="*/ 37 w 118"/>
                    <a:gd name="T5" fmla="*/ 96 h 275"/>
                    <a:gd name="T6" fmla="*/ 69 w 118"/>
                    <a:gd name="T7" fmla="*/ 170 h 275"/>
                    <a:gd name="T8" fmla="*/ 118 w 118"/>
                    <a:gd name="T9" fmla="*/ 275 h 275"/>
                    <a:gd name="T10" fmla="*/ 109 w 118"/>
                    <a:gd name="T11" fmla="*/ 275 h 275"/>
                    <a:gd name="T12" fmla="*/ 61 w 118"/>
                    <a:gd name="T13" fmla="*/ 174 h 275"/>
                    <a:gd name="T14" fmla="*/ 30 w 118"/>
                    <a:gd name="T15" fmla="*/ 100 h 275"/>
                    <a:gd name="T16" fmla="*/ 0 w 118"/>
                    <a:gd name="T17" fmla="*/ 26 h 275"/>
                    <a:gd name="T18" fmla="*/ 0 w 118"/>
                    <a:gd name="T19"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275">
                      <a:moveTo>
                        <a:pt x="0" y="0"/>
                      </a:moveTo>
                      <a:lnTo>
                        <a:pt x="8" y="20"/>
                      </a:lnTo>
                      <a:lnTo>
                        <a:pt x="37" y="96"/>
                      </a:lnTo>
                      <a:lnTo>
                        <a:pt x="69" y="170"/>
                      </a:lnTo>
                      <a:lnTo>
                        <a:pt x="118" y="275"/>
                      </a:lnTo>
                      <a:lnTo>
                        <a:pt x="109" y="275"/>
                      </a:lnTo>
                      <a:lnTo>
                        <a:pt x="61" y="174"/>
                      </a:lnTo>
                      <a:lnTo>
                        <a:pt x="30" y="100"/>
                      </a:lnTo>
                      <a:lnTo>
                        <a:pt x="0" y="26"/>
                      </a:lnTo>
                      <a:lnTo>
                        <a:pt x="0" y="0"/>
                      </a:lnTo>
                      <a:close/>
                    </a:path>
                  </a:pathLst>
                </a:custGeom>
                <a:grpFill/>
                <a:ln w="0">
                  <a:solidFill>
                    <a:srgbClr val="C00000">
                      <a:alpha val="20000"/>
                    </a:srgb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2" name="Forma libre 11"/>
                <p:cNvSpPr>
                  <a:spLocks/>
                </p:cNvSpPr>
                <p:nvPr/>
              </p:nvSpPr>
              <p:spPr bwMode="auto">
                <a:xfrm>
                  <a:off x="80645" y="5010327"/>
                  <a:ext cx="31750" cy="192088"/>
                </a:xfrm>
                <a:custGeom>
                  <a:avLst/>
                  <a:gdLst>
                    <a:gd name="T0" fmla="*/ 0 w 20"/>
                    <a:gd name="T1" fmla="*/ 0 h 121"/>
                    <a:gd name="T2" fmla="*/ 16 w 20"/>
                    <a:gd name="T3" fmla="*/ 72 h 121"/>
                    <a:gd name="T4" fmla="*/ 20 w 20"/>
                    <a:gd name="T5" fmla="*/ 121 h 121"/>
                    <a:gd name="T6" fmla="*/ 18 w 20"/>
                    <a:gd name="T7" fmla="*/ 112 h 121"/>
                    <a:gd name="T8" fmla="*/ 0 w 20"/>
                    <a:gd name="T9" fmla="*/ 31 h 121"/>
                    <a:gd name="T10" fmla="*/ 0 w 20"/>
                    <a:gd name="T11" fmla="*/ 0 h 121"/>
                  </a:gdLst>
                  <a:ahLst/>
                  <a:cxnLst>
                    <a:cxn ang="0">
                      <a:pos x="T0" y="T1"/>
                    </a:cxn>
                    <a:cxn ang="0">
                      <a:pos x="T2" y="T3"/>
                    </a:cxn>
                    <a:cxn ang="0">
                      <a:pos x="T4" y="T5"/>
                    </a:cxn>
                    <a:cxn ang="0">
                      <a:pos x="T6" y="T7"/>
                    </a:cxn>
                    <a:cxn ang="0">
                      <a:pos x="T8" y="T9"/>
                    </a:cxn>
                    <a:cxn ang="0">
                      <a:pos x="T10" y="T11"/>
                    </a:cxn>
                  </a:cxnLst>
                  <a:rect l="0" t="0" r="r" b="b"/>
                  <a:pathLst>
                    <a:path w="20" h="121">
                      <a:moveTo>
                        <a:pt x="0" y="0"/>
                      </a:moveTo>
                      <a:lnTo>
                        <a:pt x="16" y="72"/>
                      </a:lnTo>
                      <a:lnTo>
                        <a:pt x="20" y="121"/>
                      </a:lnTo>
                      <a:lnTo>
                        <a:pt x="18" y="112"/>
                      </a:lnTo>
                      <a:lnTo>
                        <a:pt x="0" y="31"/>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3" name="Forma libre 12"/>
                <p:cNvSpPr>
                  <a:spLocks/>
                </p:cNvSpPr>
                <p:nvPr/>
              </p:nvSpPr>
              <p:spPr bwMode="auto">
                <a:xfrm>
                  <a:off x="112395" y="5202414"/>
                  <a:ext cx="250825" cy="1020763"/>
                </a:xfrm>
                <a:custGeom>
                  <a:avLst/>
                  <a:gdLst>
                    <a:gd name="T0" fmla="*/ 0 w 158"/>
                    <a:gd name="T1" fmla="*/ 0 h 643"/>
                    <a:gd name="T2" fmla="*/ 11 w 158"/>
                    <a:gd name="T3" fmla="*/ 46 h 643"/>
                    <a:gd name="T4" fmla="*/ 22 w 158"/>
                    <a:gd name="T5" fmla="*/ 129 h 643"/>
                    <a:gd name="T6" fmla="*/ 36 w 158"/>
                    <a:gd name="T7" fmla="*/ 211 h 643"/>
                    <a:gd name="T8" fmla="*/ 55 w 158"/>
                    <a:gd name="T9" fmla="*/ 301 h 643"/>
                    <a:gd name="T10" fmla="*/ 76 w 158"/>
                    <a:gd name="T11" fmla="*/ 389 h 643"/>
                    <a:gd name="T12" fmla="*/ 103 w 158"/>
                    <a:gd name="T13" fmla="*/ 476 h 643"/>
                    <a:gd name="T14" fmla="*/ 123 w 158"/>
                    <a:gd name="T15" fmla="*/ 533 h 643"/>
                    <a:gd name="T16" fmla="*/ 144 w 158"/>
                    <a:gd name="T17" fmla="*/ 588 h 643"/>
                    <a:gd name="T18" fmla="*/ 155 w 158"/>
                    <a:gd name="T19" fmla="*/ 632 h 643"/>
                    <a:gd name="T20" fmla="*/ 158 w 158"/>
                    <a:gd name="T21" fmla="*/ 643 h 643"/>
                    <a:gd name="T22" fmla="*/ 142 w 158"/>
                    <a:gd name="T23" fmla="*/ 608 h 643"/>
                    <a:gd name="T24" fmla="*/ 118 w 158"/>
                    <a:gd name="T25" fmla="*/ 544 h 643"/>
                    <a:gd name="T26" fmla="*/ 95 w 158"/>
                    <a:gd name="T27" fmla="*/ 478 h 643"/>
                    <a:gd name="T28" fmla="*/ 69 w 158"/>
                    <a:gd name="T29" fmla="*/ 391 h 643"/>
                    <a:gd name="T30" fmla="*/ 47 w 158"/>
                    <a:gd name="T31" fmla="*/ 302 h 643"/>
                    <a:gd name="T32" fmla="*/ 29 w 158"/>
                    <a:gd name="T33" fmla="*/ 212 h 643"/>
                    <a:gd name="T34" fmla="*/ 13 w 158"/>
                    <a:gd name="T35" fmla="*/ 107 h 643"/>
                    <a:gd name="T36" fmla="*/ 0 w 158"/>
                    <a:gd name="T37" fmla="*/ 0 h 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8" h="643">
                      <a:moveTo>
                        <a:pt x="0" y="0"/>
                      </a:moveTo>
                      <a:lnTo>
                        <a:pt x="11" y="46"/>
                      </a:lnTo>
                      <a:lnTo>
                        <a:pt x="22" y="129"/>
                      </a:lnTo>
                      <a:lnTo>
                        <a:pt x="36" y="211"/>
                      </a:lnTo>
                      <a:lnTo>
                        <a:pt x="55" y="301"/>
                      </a:lnTo>
                      <a:lnTo>
                        <a:pt x="76" y="389"/>
                      </a:lnTo>
                      <a:lnTo>
                        <a:pt x="103" y="476"/>
                      </a:lnTo>
                      <a:lnTo>
                        <a:pt x="123" y="533"/>
                      </a:lnTo>
                      <a:lnTo>
                        <a:pt x="144" y="588"/>
                      </a:lnTo>
                      <a:lnTo>
                        <a:pt x="155" y="632"/>
                      </a:lnTo>
                      <a:lnTo>
                        <a:pt x="158" y="643"/>
                      </a:lnTo>
                      <a:lnTo>
                        <a:pt x="142" y="608"/>
                      </a:lnTo>
                      <a:lnTo>
                        <a:pt x="118" y="544"/>
                      </a:lnTo>
                      <a:lnTo>
                        <a:pt x="95" y="478"/>
                      </a:lnTo>
                      <a:lnTo>
                        <a:pt x="69" y="391"/>
                      </a:lnTo>
                      <a:lnTo>
                        <a:pt x="47" y="302"/>
                      </a:lnTo>
                      <a:lnTo>
                        <a:pt x="29" y="212"/>
                      </a:lnTo>
                      <a:lnTo>
                        <a:pt x="13" y="107"/>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4" name="Forma libre 13"/>
                <p:cNvSpPr>
                  <a:spLocks/>
                </p:cNvSpPr>
                <p:nvPr/>
              </p:nvSpPr>
              <p:spPr bwMode="auto">
                <a:xfrm>
                  <a:off x="375920" y="6215239"/>
                  <a:ext cx="52388" cy="112713"/>
                </a:xfrm>
                <a:custGeom>
                  <a:avLst/>
                  <a:gdLst>
                    <a:gd name="T0" fmla="*/ 0 w 33"/>
                    <a:gd name="T1" fmla="*/ 0 h 71"/>
                    <a:gd name="T2" fmla="*/ 33 w 33"/>
                    <a:gd name="T3" fmla="*/ 71 h 71"/>
                    <a:gd name="T4" fmla="*/ 24 w 33"/>
                    <a:gd name="T5" fmla="*/ 71 h 71"/>
                    <a:gd name="T6" fmla="*/ 11 w 33"/>
                    <a:gd name="T7" fmla="*/ 36 h 71"/>
                    <a:gd name="T8" fmla="*/ 0 w 33"/>
                    <a:gd name="T9" fmla="*/ 0 h 71"/>
                  </a:gdLst>
                  <a:ahLst/>
                  <a:cxnLst>
                    <a:cxn ang="0">
                      <a:pos x="T0" y="T1"/>
                    </a:cxn>
                    <a:cxn ang="0">
                      <a:pos x="T2" y="T3"/>
                    </a:cxn>
                    <a:cxn ang="0">
                      <a:pos x="T4" y="T5"/>
                    </a:cxn>
                    <a:cxn ang="0">
                      <a:pos x="T6" y="T7"/>
                    </a:cxn>
                    <a:cxn ang="0">
                      <a:pos x="T8" y="T9"/>
                    </a:cxn>
                  </a:cxnLst>
                  <a:rect l="0" t="0" r="r" b="b"/>
                  <a:pathLst>
                    <a:path w="33" h="71">
                      <a:moveTo>
                        <a:pt x="0" y="0"/>
                      </a:moveTo>
                      <a:lnTo>
                        <a:pt x="33" y="71"/>
                      </a:lnTo>
                      <a:lnTo>
                        <a:pt x="24" y="71"/>
                      </a:lnTo>
                      <a:lnTo>
                        <a:pt x="11" y="36"/>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5" name="Forma libre 14"/>
                <p:cNvSpPr>
                  <a:spLocks/>
                </p:cNvSpPr>
                <p:nvPr/>
              </p:nvSpPr>
              <p:spPr bwMode="auto">
                <a:xfrm>
                  <a:off x="106045" y="5124627"/>
                  <a:ext cx="23813" cy="150813"/>
                </a:xfrm>
                <a:custGeom>
                  <a:avLst/>
                  <a:gdLst>
                    <a:gd name="T0" fmla="*/ 0 w 15"/>
                    <a:gd name="T1" fmla="*/ 0 h 95"/>
                    <a:gd name="T2" fmla="*/ 8 w 15"/>
                    <a:gd name="T3" fmla="*/ 37 h 95"/>
                    <a:gd name="T4" fmla="*/ 8 w 15"/>
                    <a:gd name="T5" fmla="*/ 41 h 95"/>
                    <a:gd name="T6" fmla="*/ 15 w 15"/>
                    <a:gd name="T7" fmla="*/ 95 h 95"/>
                    <a:gd name="T8" fmla="*/ 4 w 15"/>
                    <a:gd name="T9" fmla="*/ 49 h 95"/>
                    <a:gd name="T10" fmla="*/ 0 w 15"/>
                    <a:gd name="T11" fmla="*/ 0 h 95"/>
                  </a:gdLst>
                  <a:ahLst/>
                  <a:cxnLst>
                    <a:cxn ang="0">
                      <a:pos x="T0" y="T1"/>
                    </a:cxn>
                    <a:cxn ang="0">
                      <a:pos x="T2" y="T3"/>
                    </a:cxn>
                    <a:cxn ang="0">
                      <a:pos x="T4" y="T5"/>
                    </a:cxn>
                    <a:cxn ang="0">
                      <a:pos x="T6" y="T7"/>
                    </a:cxn>
                    <a:cxn ang="0">
                      <a:pos x="T8" y="T9"/>
                    </a:cxn>
                    <a:cxn ang="0">
                      <a:pos x="T10" y="T11"/>
                    </a:cxn>
                  </a:cxnLst>
                  <a:rect l="0" t="0" r="r" b="b"/>
                  <a:pathLst>
                    <a:path w="15" h="95">
                      <a:moveTo>
                        <a:pt x="0" y="0"/>
                      </a:moveTo>
                      <a:lnTo>
                        <a:pt x="8" y="37"/>
                      </a:lnTo>
                      <a:lnTo>
                        <a:pt x="8" y="41"/>
                      </a:lnTo>
                      <a:lnTo>
                        <a:pt x="15" y="95"/>
                      </a:lnTo>
                      <a:lnTo>
                        <a:pt x="4" y="49"/>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6" name="Forma libre 15"/>
                <p:cNvSpPr>
                  <a:spLocks/>
                </p:cNvSpPr>
                <p:nvPr/>
              </p:nvSpPr>
              <p:spPr bwMode="auto">
                <a:xfrm>
                  <a:off x="317182" y="4649964"/>
                  <a:ext cx="638175" cy="1241425"/>
                </a:xfrm>
                <a:custGeom>
                  <a:avLst/>
                  <a:gdLst>
                    <a:gd name="T0" fmla="*/ 402 w 402"/>
                    <a:gd name="T1" fmla="*/ 0 h 782"/>
                    <a:gd name="T2" fmla="*/ 402 w 402"/>
                    <a:gd name="T3" fmla="*/ 1 h 782"/>
                    <a:gd name="T4" fmla="*/ 363 w 402"/>
                    <a:gd name="T5" fmla="*/ 39 h 782"/>
                    <a:gd name="T6" fmla="*/ 325 w 402"/>
                    <a:gd name="T7" fmla="*/ 79 h 782"/>
                    <a:gd name="T8" fmla="*/ 290 w 402"/>
                    <a:gd name="T9" fmla="*/ 121 h 782"/>
                    <a:gd name="T10" fmla="*/ 255 w 402"/>
                    <a:gd name="T11" fmla="*/ 164 h 782"/>
                    <a:gd name="T12" fmla="*/ 211 w 402"/>
                    <a:gd name="T13" fmla="*/ 222 h 782"/>
                    <a:gd name="T14" fmla="*/ 171 w 402"/>
                    <a:gd name="T15" fmla="*/ 284 h 782"/>
                    <a:gd name="T16" fmla="*/ 133 w 402"/>
                    <a:gd name="T17" fmla="*/ 346 h 782"/>
                    <a:gd name="T18" fmla="*/ 100 w 402"/>
                    <a:gd name="T19" fmla="*/ 411 h 782"/>
                    <a:gd name="T20" fmla="*/ 71 w 402"/>
                    <a:gd name="T21" fmla="*/ 478 h 782"/>
                    <a:gd name="T22" fmla="*/ 45 w 402"/>
                    <a:gd name="T23" fmla="*/ 546 h 782"/>
                    <a:gd name="T24" fmla="*/ 27 w 402"/>
                    <a:gd name="T25" fmla="*/ 617 h 782"/>
                    <a:gd name="T26" fmla="*/ 13 w 402"/>
                    <a:gd name="T27" fmla="*/ 689 h 782"/>
                    <a:gd name="T28" fmla="*/ 7 w 402"/>
                    <a:gd name="T29" fmla="*/ 761 h 782"/>
                    <a:gd name="T30" fmla="*/ 7 w 402"/>
                    <a:gd name="T31" fmla="*/ 782 h 782"/>
                    <a:gd name="T32" fmla="*/ 0 w 402"/>
                    <a:gd name="T33" fmla="*/ 765 h 782"/>
                    <a:gd name="T34" fmla="*/ 1 w 402"/>
                    <a:gd name="T35" fmla="*/ 761 h 782"/>
                    <a:gd name="T36" fmla="*/ 7 w 402"/>
                    <a:gd name="T37" fmla="*/ 688 h 782"/>
                    <a:gd name="T38" fmla="*/ 21 w 402"/>
                    <a:gd name="T39" fmla="*/ 616 h 782"/>
                    <a:gd name="T40" fmla="*/ 40 w 402"/>
                    <a:gd name="T41" fmla="*/ 545 h 782"/>
                    <a:gd name="T42" fmla="*/ 66 w 402"/>
                    <a:gd name="T43" fmla="*/ 475 h 782"/>
                    <a:gd name="T44" fmla="*/ 95 w 402"/>
                    <a:gd name="T45" fmla="*/ 409 h 782"/>
                    <a:gd name="T46" fmla="*/ 130 w 402"/>
                    <a:gd name="T47" fmla="*/ 343 h 782"/>
                    <a:gd name="T48" fmla="*/ 167 w 402"/>
                    <a:gd name="T49" fmla="*/ 281 h 782"/>
                    <a:gd name="T50" fmla="*/ 209 w 402"/>
                    <a:gd name="T51" fmla="*/ 220 h 782"/>
                    <a:gd name="T52" fmla="*/ 253 w 402"/>
                    <a:gd name="T53" fmla="*/ 163 h 782"/>
                    <a:gd name="T54" fmla="*/ 287 w 402"/>
                    <a:gd name="T55" fmla="*/ 120 h 782"/>
                    <a:gd name="T56" fmla="*/ 324 w 402"/>
                    <a:gd name="T57" fmla="*/ 78 h 782"/>
                    <a:gd name="T58" fmla="*/ 362 w 402"/>
                    <a:gd name="T59" fmla="*/ 38 h 782"/>
                    <a:gd name="T60" fmla="*/ 402 w 402"/>
                    <a:gd name="T61" fmla="*/ 0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2" h="782">
                      <a:moveTo>
                        <a:pt x="402" y="0"/>
                      </a:moveTo>
                      <a:lnTo>
                        <a:pt x="402" y="1"/>
                      </a:lnTo>
                      <a:lnTo>
                        <a:pt x="363" y="39"/>
                      </a:lnTo>
                      <a:lnTo>
                        <a:pt x="325" y="79"/>
                      </a:lnTo>
                      <a:lnTo>
                        <a:pt x="290" y="121"/>
                      </a:lnTo>
                      <a:lnTo>
                        <a:pt x="255" y="164"/>
                      </a:lnTo>
                      <a:lnTo>
                        <a:pt x="211" y="222"/>
                      </a:lnTo>
                      <a:lnTo>
                        <a:pt x="171" y="284"/>
                      </a:lnTo>
                      <a:lnTo>
                        <a:pt x="133" y="346"/>
                      </a:lnTo>
                      <a:lnTo>
                        <a:pt x="100" y="411"/>
                      </a:lnTo>
                      <a:lnTo>
                        <a:pt x="71" y="478"/>
                      </a:lnTo>
                      <a:lnTo>
                        <a:pt x="45" y="546"/>
                      </a:lnTo>
                      <a:lnTo>
                        <a:pt x="27" y="617"/>
                      </a:lnTo>
                      <a:lnTo>
                        <a:pt x="13" y="689"/>
                      </a:lnTo>
                      <a:lnTo>
                        <a:pt x="7" y="761"/>
                      </a:lnTo>
                      <a:lnTo>
                        <a:pt x="7" y="782"/>
                      </a:lnTo>
                      <a:lnTo>
                        <a:pt x="0" y="765"/>
                      </a:lnTo>
                      <a:lnTo>
                        <a:pt x="1" y="761"/>
                      </a:lnTo>
                      <a:lnTo>
                        <a:pt x="7" y="688"/>
                      </a:lnTo>
                      <a:lnTo>
                        <a:pt x="21" y="616"/>
                      </a:lnTo>
                      <a:lnTo>
                        <a:pt x="40" y="545"/>
                      </a:lnTo>
                      <a:lnTo>
                        <a:pt x="66" y="475"/>
                      </a:lnTo>
                      <a:lnTo>
                        <a:pt x="95" y="409"/>
                      </a:lnTo>
                      <a:lnTo>
                        <a:pt x="130" y="343"/>
                      </a:lnTo>
                      <a:lnTo>
                        <a:pt x="167" y="281"/>
                      </a:lnTo>
                      <a:lnTo>
                        <a:pt x="209" y="220"/>
                      </a:lnTo>
                      <a:lnTo>
                        <a:pt x="253" y="163"/>
                      </a:lnTo>
                      <a:lnTo>
                        <a:pt x="287" y="120"/>
                      </a:lnTo>
                      <a:lnTo>
                        <a:pt x="324" y="78"/>
                      </a:lnTo>
                      <a:lnTo>
                        <a:pt x="362" y="38"/>
                      </a:lnTo>
                      <a:lnTo>
                        <a:pt x="402"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7" name="Forma libre 16"/>
                <p:cNvSpPr>
                  <a:spLocks/>
                </p:cNvSpPr>
                <p:nvPr/>
              </p:nvSpPr>
              <p:spPr bwMode="auto">
                <a:xfrm>
                  <a:off x="317182" y="5904089"/>
                  <a:ext cx="58738" cy="311150"/>
                </a:xfrm>
                <a:custGeom>
                  <a:avLst/>
                  <a:gdLst>
                    <a:gd name="T0" fmla="*/ 0 w 37"/>
                    <a:gd name="T1" fmla="*/ 0 h 196"/>
                    <a:gd name="T2" fmla="*/ 6 w 37"/>
                    <a:gd name="T3" fmla="*/ 15 h 196"/>
                    <a:gd name="T4" fmla="*/ 7 w 37"/>
                    <a:gd name="T5" fmla="*/ 18 h 196"/>
                    <a:gd name="T6" fmla="*/ 12 w 37"/>
                    <a:gd name="T7" fmla="*/ 80 h 196"/>
                    <a:gd name="T8" fmla="*/ 21 w 37"/>
                    <a:gd name="T9" fmla="*/ 134 h 196"/>
                    <a:gd name="T10" fmla="*/ 33 w 37"/>
                    <a:gd name="T11" fmla="*/ 188 h 196"/>
                    <a:gd name="T12" fmla="*/ 37 w 37"/>
                    <a:gd name="T13" fmla="*/ 196 h 196"/>
                    <a:gd name="T14" fmla="*/ 22 w 37"/>
                    <a:gd name="T15" fmla="*/ 162 h 196"/>
                    <a:gd name="T16" fmla="*/ 15 w 37"/>
                    <a:gd name="T17" fmla="*/ 146 h 196"/>
                    <a:gd name="T18" fmla="*/ 5 w 37"/>
                    <a:gd name="T19" fmla="*/ 81 h 196"/>
                    <a:gd name="T20" fmla="*/ 1 w 37"/>
                    <a:gd name="T21" fmla="*/ 40 h 196"/>
                    <a:gd name="T22" fmla="*/ 0 w 37"/>
                    <a:gd name="T23"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196">
                      <a:moveTo>
                        <a:pt x="0" y="0"/>
                      </a:moveTo>
                      <a:lnTo>
                        <a:pt x="6" y="15"/>
                      </a:lnTo>
                      <a:lnTo>
                        <a:pt x="7" y="18"/>
                      </a:lnTo>
                      <a:lnTo>
                        <a:pt x="12" y="80"/>
                      </a:lnTo>
                      <a:lnTo>
                        <a:pt x="21" y="134"/>
                      </a:lnTo>
                      <a:lnTo>
                        <a:pt x="33" y="188"/>
                      </a:lnTo>
                      <a:lnTo>
                        <a:pt x="37" y="196"/>
                      </a:lnTo>
                      <a:lnTo>
                        <a:pt x="22" y="162"/>
                      </a:lnTo>
                      <a:lnTo>
                        <a:pt x="15" y="146"/>
                      </a:lnTo>
                      <a:lnTo>
                        <a:pt x="5" y="81"/>
                      </a:lnTo>
                      <a:lnTo>
                        <a:pt x="1" y="40"/>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8" name="Forma libre 17"/>
                <p:cNvSpPr>
                  <a:spLocks/>
                </p:cNvSpPr>
                <p:nvPr/>
              </p:nvSpPr>
              <p:spPr bwMode="auto">
                <a:xfrm>
                  <a:off x="363220" y="6223177"/>
                  <a:ext cx="49213" cy="104775"/>
                </a:xfrm>
                <a:custGeom>
                  <a:avLst/>
                  <a:gdLst>
                    <a:gd name="T0" fmla="*/ 0 w 31"/>
                    <a:gd name="T1" fmla="*/ 0 h 66"/>
                    <a:gd name="T2" fmla="*/ 31 w 31"/>
                    <a:gd name="T3" fmla="*/ 66 h 66"/>
                    <a:gd name="T4" fmla="*/ 24 w 31"/>
                    <a:gd name="T5" fmla="*/ 66 h 66"/>
                    <a:gd name="T6" fmla="*/ 0 w 31"/>
                    <a:gd name="T7" fmla="*/ 0 h 66"/>
                  </a:gdLst>
                  <a:ahLst/>
                  <a:cxnLst>
                    <a:cxn ang="0">
                      <a:pos x="T0" y="T1"/>
                    </a:cxn>
                    <a:cxn ang="0">
                      <a:pos x="T2" y="T3"/>
                    </a:cxn>
                    <a:cxn ang="0">
                      <a:pos x="T4" y="T5"/>
                    </a:cxn>
                    <a:cxn ang="0">
                      <a:pos x="T6" y="T7"/>
                    </a:cxn>
                  </a:cxnLst>
                  <a:rect l="0" t="0" r="r" b="b"/>
                  <a:pathLst>
                    <a:path w="31" h="66">
                      <a:moveTo>
                        <a:pt x="0" y="0"/>
                      </a:moveTo>
                      <a:lnTo>
                        <a:pt x="31" y="66"/>
                      </a:lnTo>
                      <a:lnTo>
                        <a:pt x="24" y="66"/>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19" name="Forma libre 18"/>
                <p:cNvSpPr>
                  <a:spLocks/>
                </p:cNvSpPr>
                <p:nvPr/>
              </p:nvSpPr>
              <p:spPr bwMode="auto">
                <a:xfrm>
                  <a:off x="317182" y="5864402"/>
                  <a:ext cx="11113" cy="68263"/>
                </a:xfrm>
                <a:custGeom>
                  <a:avLst/>
                  <a:gdLst>
                    <a:gd name="T0" fmla="*/ 0 w 7"/>
                    <a:gd name="T1" fmla="*/ 0 h 43"/>
                    <a:gd name="T2" fmla="*/ 7 w 7"/>
                    <a:gd name="T3" fmla="*/ 17 h 43"/>
                    <a:gd name="T4" fmla="*/ 7 w 7"/>
                    <a:gd name="T5" fmla="*/ 43 h 43"/>
                    <a:gd name="T6" fmla="*/ 6 w 7"/>
                    <a:gd name="T7" fmla="*/ 40 h 43"/>
                    <a:gd name="T8" fmla="*/ 0 w 7"/>
                    <a:gd name="T9" fmla="*/ 25 h 43"/>
                    <a:gd name="T10" fmla="*/ 0 w 7"/>
                    <a:gd name="T11" fmla="*/ 0 h 43"/>
                  </a:gdLst>
                  <a:ahLst/>
                  <a:cxnLst>
                    <a:cxn ang="0">
                      <a:pos x="T0" y="T1"/>
                    </a:cxn>
                    <a:cxn ang="0">
                      <a:pos x="T2" y="T3"/>
                    </a:cxn>
                    <a:cxn ang="0">
                      <a:pos x="T4" y="T5"/>
                    </a:cxn>
                    <a:cxn ang="0">
                      <a:pos x="T6" y="T7"/>
                    </a:cxn>
                    <a:cxn ang="0">
                      <a:pos x="T8" y="T9"/>
                    </a:cxn>
                    <a:cxn ang="0">
                      <a:pos x="T10" y="T11"/>
                    </a:cxn>
                  </a:cxnLst>
                  <a:rect l="0" t="0" r="r" b="b"/>
                  <a:pathLst>
                    <a:path w="7" h="43">
                      <a:moveTo>
                        <a:pt x="0" y="0"/>
                      </a:moveTo>
                      <a:lnTo>
                        <a:pt x="7" y="17"/>
                      </a:lnTo>
                      <a:lnTo>
                        <a:pt x="7" y="43"/>
                      </a:lnTo>
                      <a:lnTo>
                        <a:pt x="6" y="40"/>
                      </a:lnTo>
                      <a:lnTo>
                        <a:pt x="0" y="25"/>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sp>
              <p:nvSpPr>
                <p:cNvPr id="20" name="Forma libre 19"/>
                <p:cNvSpPr>
                  <a:spLocks/>
                </p:cNvSpPr>
                <p:nvPr/>
              </p:nvSpPr>
              <p:spPr bwMode="auto">
                <a:xfrm>
                  <a:off x="340995" y="6135864"/>
                  <a:ext cx="73025" cy="192088"/>
                </a:xfrm>
                <a:custGeom>
                  <a:avLst/>
                  <a:gdLst>
                    <a:gd name="T0" fmla="*/ 0 w 46"/>
                    <a:gd name="T1" fmla="*/ 0 h 121"/>
                    <a:gd name="T2" fmla="*/ 7 w 46"/>
                    <a:gd name="T3" fmla="*/ 16 h 121"/>
                    <a:gd name="T4" fmla="*/ 22 w 46"/>
                    <a:gd name="T5" fmla="*/ 50 h 121"/>
                    <a:gd name="T6" fmla="*/ 33 w 46"/>
                    <a:gd name="T7" fmla="*/ 86 h 121"/>
                    <a:gd name="T8" fmla="*/ 46 w 46"/>
                    <a:gd name="T9" fmla="*/ 121 h 121"/>
                    <a:gd name="T10" fmla="*/ 45 w 46"/>
                    <a:gd name="T11" fmla="*/ 121 h 121"/>
                    <a:gd name="T12" fmla="*/ 14 w 46"/>
                    <a:gd name="T13" fmla="*/ 55 h 121"/>
                    <a:gd name="T14" fmla="*/ 11 w 46"/>
                    <a:gd name="T15" fmla="*/ 44 h 121"/>
                    <a:gd name="T16" fmla="*/ 0 w 46"/>
                    <a:gd name="T17"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121">
                      <a:moveTo>
                        <a:pt x="0" y="0"/>
                      </a:moveTo>
                      <a:lnTo>
                        <a:pt x="7" y="16"/>
                      </a:lnTo>
                      <a:lnTo>
                        <a:pt x="22" y="50"/>
                      </a:lnTo>
                      <a:lnTo>
                        <a:pt x="33" y="86"/>
                      </a:lnTo>
                      <a:lnTo>
                        <a:pt x="46" y="121"/>
                      </a:lnTo>
                      <a:lnTo>
                        <a:pt x="45" y="121"/>
                      </a:lnTo>
                      <a:lnTo>
                        <a:pt x="14" y="55"/>
                      </a:lnTo>
                      <a:lnTo>
                        <a:pt x="11" y="44"/>
                      </a:lnTo>
                      <a:lnTo>
                        <a:pt x="0" y="0"/>
                      </a:lnTo>
                      <a:close/>
                    </a:path>
                  </a:pathLst>
                </a:custGeom>
                <a:grpFill/>
                <a:ln w="0">
                  <a:solidFill>
                    <a:schemeClr val="tx2">
                      <a:alpha val="20000"/>
                    </a:schemeClr>
                  </a:solidFill>
                  <a:prstDash val="solid"/>
                  <a:round/>
                  <a:headEnd/>
                  <a:tailEnd/>
                </a:ln>
              </p:spPr>
              <p:txBody>
                <a:bodyPr vert="horz" wrap="square" lIns="91440" tIns="45720" rIns="91440" bIns="45720" numCol="1" anchor="t" anchorCtr="0" compatLnSpc="1">
                  <a:prstTxWarp prst="textNoShape">
                    <a:avLst/>
                  </a:prstTxWarp>
                </a:bodyPr>
                <a:lstStyle/>
                <a:p>
                  <a:endParaRPr lang="es-MX"/>
                </a:p>
              </p:txBody>
            </p:sp>
          </p:grpSp>
        </p:grpSp>
      </p:grpSp>
      <p:pic>
        <p:nvPicPr>
          <p:cNvPr id="33" name="Imagen 49" descr="http://www.uv.mx/pozarica/cimigracion/images/escudo_ua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8662" y="177487"/>
            <a:ext cx="703263" cy="1171575"/>
          </a:xfrm>
          <a:prstGeom prst="rect">
            <a:avLst/>
          </a:prstGeom>
          <a:noFill/>
          <a:extLst>
            <a:ext uri="{909E8E84-426E-40DD-AFC4-6F175D3DCCD1}">
              <a14:hiddenFill xmlns:a14="http://schemas.microsoft.com/office/drawing/2010/main">
                <a:solidFill>
                  <a:srgbClr val="FFFFFF"/>
                </a:solidFill>
              </a14:hiddenFill>
            </a:ext>
          </a:extLst>
        </p:spPr>
      </p:pic>
      <p:sp>
        <p:nvSpPr>
          <p:cNvPr id="34" name="Rectángulo 33"/>
          <p:cNvSpPr>
            <a:spLocks noChangeArrowheads="1"/>
          </p:cNvSpPr>
          <p:nvPr/>
        </p:nvSpPr>
        <p:spPr bwMode="auto">
          <a:xfrm>
            <a:off x="4411662" y="228376"/>
            <a:ext cx="4809611" cy="841064"/>
          </a:xfrm>
          <a:prstGeom prst="rect">
            <a:avLst/>
          </a:prstGeom>
          <a:solidFill>
            <a:srgbClr val="FFFFFF"/>
          </a:solidFill>
          <a:ln w="9525">
            <a:solidFill>
              <a:srgbClr val="FFFFFF"/>
            </a:solidFill>
            <a:miter lim="800000"/>
            <a:headEnd/>
            <a:tailEnd/>
          </a:ln>
        </p:spPr>
        <p:txBody>
          <a:bodyPr vert="horz" wrap="square" lIns="91440" tIns="45720" rIns="91440" bIns="45720" numCol="1" anchor="t" anchorCtr="0" compatLnSpc="1">
            <a:prstTxWarp prst="textNoShape">
              <a:avLst/>
            </a:prstTxWarp>
          </a:bodyPr>
          <a:lstStyle>
            <a:lvl1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1pPr>
            <a:lvl2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2pPr>
            <a:lvl3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3pPr>
            <a:lvl4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4pPr>
            <a:lvl5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5pPr>
            <a:lvl6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6pPr>
            <a:lvl7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7pPr>
            <a:lvl8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8pPr>
            <a:lvl9pPr eaLnBrk="0" fontAlgn="base" hangingPunct="0">
              <a:spcBef>
                <a:spcPct val="0"/>
              </a:spcBef>
              <a:spcAft>
                <a:spcPct val="0"/>
              </a:spcAft>
              <a:tabLst>
                <a:tab pos="2806700" algn="ctr"/>
                <a:tab pos="5611813" algn="r"/>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MX" altLang="es-MX" sz="16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Universidad Aut</a:t>
            </a:r>
            <a:r>
              <a:rPr kumimoji="0" lang="es-MX" altLang="es-MX"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sz="16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noma de Tlaxcala</a:t>
            </a:r>
            <a:endParaRPr kumimoji="0" lang="es-MX" altLang="es-MX" sz="1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MX" altLang="es-MX" sz="16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Facultad de Ciencias de la Educaci</a:t>
            </a:r>
            <a:r>
              <a:rPr kumimoji="0" lang="es-MX" altLang="es-MX" sz="1600" b="1"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Arial" panose="020B0604020202020204" pitchFamily="34" charset="0"/>
              </a:rPr>
              <a:t>ó</a:t>
            </a:r>
            <a:r>
              <a:rPr kumimoji="0" lang="es-MX" altLang="es-MX" sz="16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n</a:t>
            </a:r>
            <a:endParaRPr kumimoji="0" lang="es-MX" altLang="es-MX" sz="16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tab pos="2806700" algn="ctr"/>
                <a:tab pos="5611813" algn="r"/>
              </a:tabLst>
            </a:pPr>
            <a:r>
              <a:rPr kumimoji="0" lang="es-MX" altLang="es-MX" sz="1600" b="1" i="0" u="none" strike="noStrike" cap="none" normalizeH="0" baseline="0" dirty="0" smtClean="0">
                <a:ln>
                  <a:noFill/>
                </a:ln>
                <a:solidFill>
                  <a:schemeClr val="tx1"/>
                </a:solidFill>
                <a:effectLst/>
                <a:ea typeface="Calibri" panose="020F0502020204030204" pitchFamily="34" charset="0"/>
                <a:cs typeface="Arial" panose="020B0604020202020204" pitchFamily="34" charset="0"/>
              </a:rPr>
              <a:t>Licenciatura en Ciencias de la Educación</a:t>
            </a:r>
            <a:endParaRPr kumimoji="0" lang="es-MX" altLang="es-MX" sz="1600" b="0" i="0" u="none" strike="noStrike" cap="none" normalizeH="0" baseline="0" dirty="0" smtClean="0">
              <a:ln>
                <a:noFill/>
              </a:ln>
              <a:solidFill>
                <a:schemeClr val="tx1"/>
              </a:solidFill>
              <a:effectLst/>
            </a:endParaRPr>
          </a:p>
        </p:txBody>
      </p:sp>
      <p:sp>
        <p:nvSpPr>
          <p:cNvPr id="39" name="Rectangle 42"/>
          <p:cNvSpPr>
            <a:spLocks noChangeArrowheads="1"/>
          </p:cNvSpPr>
          <p:nvPr/>
        </p:nvSpPr>
        <p:spPr bwMode="auto">
          <a:xfrm>
            <a:off x="0" y="91440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40" name="Rectangle 43"/>
          <p:cNvSpPr>
            <a:spLocks noChangeArrowheads="1"/>
          </p:cNvSpPr>
          <p:nvPr/>
        </p:nvSpPr>
        <p:spPr bwMode="auto">
          <a:xfrm>
            <a:off x="0" y="914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pic>
        <p:nvPicPr>
          <p:cNvPr id="41" name="Imagen 40" descr="http://www.uatx.mx/mhic.png">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21273" y="149325"/>
            <a:ext cx="878840" cy="920115"/>
          </a:xfrm>
          <a:prstGeom prst="rect">
            <a:avLst/>
          </a:prstGeom>
          <a:noFill/>
          <a:ln>
            <a:noFill/>
          </a:ln>
        </p:spPr>
      </p:pic>
      <p:pic>
        <p:nvPicPr>
          <p:cNvPr id="49" name="Imagen 48" descr="F:\ \.Trashes\EDUACION A DISTANCIA\fotos\descarga (12).jpg"/>
          <p:cNvPicPr/>
          <p:nvPr/>
        </p:nvPicPr>
        <p:blipFill>
          <a:blip r:embed="rId5">
            <a:extLst>
              <a:ext uri="{28A0092B-C50C-407E-A947-70E740481C1C}">
                <a14:useLocalDpi xmlns:a14="http://schemas.microsoft.com/office/drawing/2010/main" val="0"/>
              </a:ext>
            </a:extLst>
          </a:blip>
          <a:srcRect/>
          <a:stretch>
            <a:fillRect/>
          </a:stretch>
        </p:blipFill>
        <p:spPr bwMode="auto">
          <a:xfrm>
            <a:off x="8583719" y="2347283"/>
            <a:ext cx="3372485" cy="2943860"/>
          </a:xfrm>
          <a:prstGeom prst="rect">
            <a:avLst/>
          </a:prstGeom>
          <a:ln>
            <a:noFill/>
          </a:ln>
          <a:effectLst>
            <a:softEdge rad="112500"/>
          </a:effectLst>
        </p:spPr>
      </p:pic>
      <p:sp>
        <p:nvSpPr>
          <p:cNvPr id="44" name="CuadroTexto 43"/>
          <p:cNvSpPr txBox="1"/>
          <p:nvPr/>
        </p:nvSpPr>
        <p:spPr>
          <a:xfrm>
            <a:off x="2426570" y="1265383"/>
            <a:ext cx="7302321" cy="5632311"/>
          </a:xfrm>
          <a:prstGeom prst="rect">
            <a:avLst/>
          </a:prstGeom>
          <a:noFill/>
        </p:spPr>
        <p:txBody>
          <a:bodyPr wrap="square" rtlCol="0">
            <a:spAutoFit/>
          </a:bodyPr>
          <a:lstStyle/>
          <a:p>
            <a:pPr algn="ctr"/>
            <a:r>
              <a:rPr lang="es-MX" b="1" u="sng" dirty="0" smtClean="0">
                <a:latin typeface="Arial" panose="020B0604020202020204" pitchFamily="34" charset="0"/>
                <a:cs typeface="Arial" panose="020B0604020202020204" pitchFamily="34" charset="0"/>
              </a:rPr>
              <a:t>PROFESOR</a:t>
            </a:r>
            <a:r>
              <a:rPr lang="es-MX" b="1" u="sng" dirty="0">
                <a:latin typeface="Arial" panose="020B0604020202020204" pitchFamily="34" charset="0"/>
                <a:cs typeface="Arial" panose="020B0604020202020204" pitchFamily="34" charset="0"/>
              </a:rPr>
              <a:t>: </a:t>
            </a:r>
          </a:p>
          <a:p>
            <a:pPr algn="ctr"/>
            <a:endParaRPr lang="es-MX" dirty="0" smtClean="0">
              <a:latin typeface="Arial" panose="020B0604020202020204" pitchFamily="34" charset="0"/>
              <a:cs typeface="Arial" panose="020B0604020202020204" pitchFamily="34" charset="0"/>
            </a:endParaRPr>
          </a:p>
          <a:p>
            <a:pPr algn="ctr"/>
            <a:r>
              <a:rPr lang="es-MX" dirty="0" smtClean="0">
                <a:latin typeface="Arial" panose="020B0604020202020204" pitchFamily="34" charset="0"/>
                <a:cs typeface="Arial" panose="020B0604020202020204" pitchFamily="34" charset="0"/>
              </a:rPr>
              <a:t>José </a:t>
            </a:r>
            <a:r>
              <a:rPr lang="es-MX" dirty="0">
                <a:latin typeface="Arial" panose="020B0604020202020204" pitchFamily="34" charset="0"/>
                <a:cs typeface="Arial" panose="020B0604020202020204" pitchFamily="34" charset="0"/>
              </a:rPr>
              <a:t>Luis Villegas Valle </a:t>
            </a:r>
          </a:p>
          <a:p>
            <a:pPr algn="ctr"/>
            <a:r>
              <a:rPr lang="es-MX" dirty="0">
                <a:latin typeface="Arial" panose="020B0604020202020204" pitchFamily="34" charset="0"/>
                <a:cs typeface="Arial" panose="020B0604020202020204" pitchFamily="34" charset="0"/>
              </a:rPr>
              <a:t> </a:t>
            </a:r>
          </a:p>
          <a:p>
            <a:pPr lvl="0" algn="ctr"/>
            <a:r>
              <a:rPr lang="es-MX" b="1" u="sng" dirty="0">
                <a:latin typeface="Arial" panose="020B0604020202020204" pitchFamily="34" charset="0"/>
                <a:cs typeface="Arial" panose="020B0604020202020204" pitchFamily="34" charset="0"/>
              </a:rPr>
              <a:t>ALUMNA</a:t>
            </a:r>
            <a:r>
              <a:rPr lang="es-MX" b="1" u="sng" dirty="0" smtClean="0">
                <a:latin typeface="Arial" panose="020B0604020202020204" pitchFamily="34" charset="0"/>
                <a:cs typeface="Arial" panose="020B0604020202020204" pitchFamily="34" charset="0"/>
              </a:rPr>
              <a:t>:</a:t>
            </a:r>
          </a:p>
          <a:p>
            <a:pPr lvl="0" algn="ctr"/>
            <a:endParaRPr lang="es-MX" b="1" u="sng" dirty="0">
              <a:latin typeface="Arial" panose="020B0604020202020204" pitchFamily="34" charset="0"/>
              <a:cs typeface="Arial" panose="020B0604020202020204" pitchFamily="34" charset="0"/>
            </a:endParaRPr>
          </a:p>
          <a:p>
            <a:pPr algn="ctr"/>
            <a:r>
              <a:rPr lang="es-MX" dirty="0">
                <a:latin typeface="Arial" panose="020B0604020202020204" pitchFamily="34" charset="0"/>
                <a:cs typeface="Arial" panose="020B0604020202020204" pitchFamily="34" charset="0"/>
              </a:rPr>
              <a:t>Teresita Valencia Limón.</a:t>
            </a:r>
          </a:p>
          <a:p>
            <a:pPr algn="ctr"/>
            <a:r>
              <a:rPr lang="es-MX" dirty="0">
                <a:latin typeface="Arial" panose="020B0604020202020204" pitchFamily="34" charset="0"/>
                <a:cs typeface="Arial" panose="020B0604020202020204" pitchFamily="34" charset="0"/>
              </a:rPr>
              <a:t> </a:t>
            </a:r>
          </a:p>
          <a:p>
            <a:pPr lvl="0" algn="ctr"/>
            <a:r>
              <a:rPr lang="es-MX" b="1" u="sng" dirty="0">
                <a:latin typeface="Arial" panose="020B0604020202020204" pitchFamily="34" charset="0"/>
                <a:cs typeface="Arial" panose="020B0604020202020204" pitchFamily="34" charset="0"/>
              </a:rPr>
              <a:t>UNIDAD DE APRENDIZAJE</a:t>
            </a:r>
            <a:r>
              <a:rPr lang="es-MX" b="1" u="sng" dirty="0" smtClean="0">
                <a:latin typeface="Arial" panose="020B0604020202020204" pitchFamily="34" charset="0"/>
                <a:cs typeface="Arial" panose="020B0604020202020204" pitchFamily="34" charset="0"/>
              </a:rPr>
              <a:t>:</a:t>
            </a:r>
          </a:p>
          <a:p>
            <a:pPr lvl="0" algn="ctr"/>
            <a:r>
              <a:rPr lang="es-MX" dirty="0" smtClean="0">
                <a:latin typeface="Arial" panose="020B0604020202020204" pitchFamily="34" charset="0"/>
                <a:cs typeface="Arial" panose="020B0604020202020204" pitchFamily="34" charset="0"/>
              </a:rPr>
              <a:t>  </a:t>
            </a:r>
            <a:endParaRPr lang="es-MX" dirty="0">
              <a:latin typeface="Arial" panose="020B0604020202020204" pitchFamily="34" charset="0"/>
              <a:cs typeface="Arial" panose="020B0604020202020204" pitchFamily="34" charset="0"/>
            </a:endParaRPr>
          </a:p>
          <a:p>
            <a:pPr algn="ctr"/>
            <a:r>
              <a:rPr lang="es-MX" dirty="0">
                <a:latin typeface="Arial" panose="020B0604020202020204" pitchFamily="34" charset="0"/>
                <a:cs typeface="Arial" panose="020B0604020202020204" pitchFamily="34" charset="0"/>
              </a:rPr>
              <a:t>Educación a Distancia.</a:t>
            </a:r>
          </a:p>
          <a:p>
            <a:pPr algn="ctr"/>
            <a:r>
              <a:rPr lang="es-MX" dirty="0">
                <a:latin typeface="Arial" panose="020B0604020202020204" pitchFamily="34" charset="0"/>
                <a:cs typeface="Arial" panose="020B0604020202020204" pitchFamily="34" charset="0"/>
              </a:rPr>
              <a:t> </a:t>
            </a:r>
          </a:p>
          <a:p>
            <a:pPr lvl="0" algn="ctr"/>
            <a:r>
              <a:rPr lang="es-MX" b="1" u="sng" dirty="0" smtClean="0">
                <a:latin typeface="Arial" panose="020B0604020202020204" pitchFamily="34" charset="0"/>
                <a:cs typeface="Arial" panose="020B0604020202020204" pitchFamily="34" charset="0"/>
              </a:rPr>
              <a:t>PONENCIA:</a:t>
            </a:r>
            <a:endParaRPr lang="es-MX" b="1" u="sng" dirty="0">
              <a:latin typeface="Arial" panose="020B0604020202020204" pitchFamily="34" charset="0"/>
              <a:cs typeface="Arial" panose="020B0604020202020204" pitchFamily="34" charset="0"/>
            </a:endParaRPr>
          </a:p>
          <a:p>
            <a:pPr algn="ctr"/>
            <a:endParaRPr lang="es-MX" dirty="0" smtClean="0">
              <a:latin typeface="Arial" panose="020B0604020202020204" pitchFamily="34" charset="0"/>
              <a:cs typeface="Arial" panose="020B0604020202020204" pitchFamily="34" charset="0"/>
            </a:endParaRPr>
          </a:p>
          <a:p>
            <a:pPr algn="ctr"/>
            <a:r>
              <a:rPr lang="es-MX" dirty="0" smtClean="0">
                <a:latin typeface="Arial" panose="020B0604020202020204" pitchFamily="34" charset="0"/>
                <a:cs typeface="Arial" panose="020B0604020202020204" pitchFamily="34" charset="0"/>
              </a:rPr>
              <a:t>Los </a:t>
            </a:r>
            <a:r>
              <a:rPr lang="es-MX" dirty="0">
                <a:latin typeface="Arial" panose="020B0604020202020204" pitchFamily="34" charset="0"/>
                <a:cs typeface="Arial" panose="020B0604020202020204" pitchFamily="34" charset="0"/>
              </a:rPr>
              <a:t>aprendizajes adquiridos del primer parcial de la unidad de aprendizaje EAD</a:t>
            </a:r>
            <a:r>
              <a:rPr lang="es-MX" dirty="0" smtClean="0">
                <a:latin typeface="Arial" panose="020B0604020202020204" pitchFamily="34" charset="0"/>
                <a:cs typeface="Arial" panose="020B0604020202020204" pitchFamily="34" charset="0"/>
              </a:rPr>
              <a:t>.</a:t>
            </a:r>
          </a:p>
          <a:p>
            <a:pPr algn="ctr"/>
            <a:endParaRPr lang="es-MX" dirty="0">
              <a:latin typeface="Arial" panose="020B0604020202020204" pitchFamily="34" charset="0"/>
              <a:cs typeface="Arial" panose="020B0604020202020204" pitchFamily="34" charset="0"/>
            </a:endParaRPr>
          </a:p>
          <a:p>
            <a:pPr lvl="0" algn="ctr"/>
            <a:r>
              <a:rPr lang="es-MX" b="1" u="sng" dirty="0">
                <a:latin typeface="Arial" panose="020B0604020202020204" pitchFamily="34" charset="0"/>
                <a:cs typeface="Arial" panose="020B0604020202020204" pitchFamily="34" charset="0"/>
              </a:rPr>
              <a:t>GRUPO:</a:t>
            </a:r>
          </a:p>
          <a:p>
            <a:pPr algn="ctr"/>
            <a:r>
              <a:rPr lang="es-MX" dirty="0">
                <a:latin typeface="Arial" panose="020B0604020202020204" pitchFamily="34" charset="0"/>
                <a:cs typeface="Arial" panose="020B0604020202020204" pitchFamily="34" charset="0"/>
              </a:rPr>
              <a:t>311</a:t>
            </a:r>
          </a:p>
          <a:p>
            <a:pPr algn="ctr"/>
            <a:r>
              <a:rPr lang="es-MX"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2092010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80" y="1845733"/>
            <a:ext cx="10429312" cy="4361883"/>
          </a:xfrm>
        </p:spPr>
        <p:txBody>
          <a:bodyPr>
            <a:normAutofit lnSpcReduction="10000"/>
          </a:bodyPr>
          <a:lstStyle/>
          <a:p>
            <a:pPr>
              <a:lnSpc>
                <a:spcPct val="100000"/>
              </a:lnSpc>
            </a:pPr>
            <a:r>
              <a:rPr lang="es-MX" sz="1600" dirty="0">
                <a:solidFill>
                  <a:schemeClr val="tx1"/>
                </a:solidFill>
                <a:latin typeface="Arial" panose="020B0604020202020204" pitchFamily="34" charset="0"/>
                <a:cs typeface="Arial" panose="020B0604020202020204" pitchFamily="34" charset="0"/>
              </a:rPr>
              <a:t>Una vez elegido una plataforma adecuada para llevar a cabo el proceso de enseñanza-aprendizaje se debe elegir un modelo institucional flexible capaz de renovar y transmitir conocimientos y técnicas para dar respuesta al aumento de la demanda educativa. </a:t>
            </a:r>
            <a:endParaRPr lang="es-MX" sz="1600" dirty="0" smtClean="0">
              <a:solidFill>
                <a:schemeClr val="tx1"/>
              </a:solidFill>
              <a:latin typeface="Arial" panose="020B0604020202020204" pitchFamily="34" charset="0"/>
              <a:cs typeface="Arial" panose="020B0604020202020204" pitchFamily="34" charset="0"/>
            </a:endParaRPr>
          </a:p>
          <a:p>
            <a:pPr>
              <a:lnSpc>
                <a:spcPct val="100000"/>
              </a:lnSpc>
            </a:pPr>
            <a:r>
              <a:rPr lang="es-MX" sz="1600" dirty="0" smtClean="0">
                <a:solidFill>
                  <a:schemeClr val="tx1"/>
                </a:solidFill>
                <a:latin typeface="Arial" panose="020B0604020202020204" pitchFamily="34" charset="0"/>
                <a:cs typeface="Arial" panose="020B0604020202020204" pitchFamily="34" charset="0"/>
              </a:rPr>
              <a:t>Para </a:t>
            </a:r>
            <a:r>
              <a:rPr lang="es-MX" sz="1600" dirty="0">
                <a:solidFill>
                  <a:schemeClr val="tx1"/>
                </a:solidFill>
                <a:latin typeface="Arial" panose="020B0604020202020204" pitchFamily="34" charset="0"/>
                <a:cs typeface="Arial" panose="020B0604020202020204" pitchFamily="34" charset="0"/>
              </a:rPr>
              <a:t>empezar un modelo institucional es un conjunto de sistemas, medios, recursos para la consecución de los objetivos contemplados en los </a:t>
            </a:r>
            <a:r>
              <a:rPr lang="es-MX" sz="1600" dirty="0" smtClean="0">
                <a:solidFill>
                  <a:schemeClr val="tx1"/>
                </a:solidFill>
                <a:latin typeface="Arial" panose="020B0604020202020204" pitchFamily="34" charset="0"/>
                <a:cs typeface="Arial" panose="020B0604020202020204" pitchFamily="34" charset="0"/>
              </a:rPr>
              <a:t>programas.</a:t>
            </a:r>
          </a:p>
          <a:p>
            <a:pPr>
              <a:lnSpc>
                <a:spcPct val="100000"/>
              </a:lnSpc>
              <a:buFont typeface="Wingdings" panose="05000000000000000000" pitchFamily="2" charset="2"/>
              <a:buChar char="Ø"/>
            </a:pPr>
            <a:r>
              <a:rPr lang="es-MX" sz="1600" b="1" u="sng" dirty="0">
                <a:solidFill>
                  <a:schemeClr val="tx1"/>
                </a:solidFill>
                <a:latin typeface="Arial" panose="020B0604020202020204" pitchFamily="34" charset="0"/>
                <a:cs typeface="Arial" panose="020B0604020202020204" pitchFamily="34" charset="0"/>
              </a:rPr>
              <a:t>E</a:t>
            </a:r>
            <a:r>
              <a:rPr lang="es-MX" sz="1600" b="1" u="sng" dirty="0" smtClean="0">
                <a:solidFill>
                  <a:schemeClr val="tx1"/>
                </a:solidFill>
                <a:latin typeface="Arial" panose="020B0604020202020204" pitchFamily="34" charset="0"/>
                <a:cs typeface="Arial" panose="020B0604020202020204" pitchFamily="34" charset="0"/>
              </a:rPr>
              <a:t>l </a:t>
            </a:r>
            <a:r>
              <a:rPr lang="es-MX" sz="1600" b="1" u="sng" dirty="0">
                <a:solidFill>
                  <a:schemeClr val="tx1"/>
                </a:solidFill>
                <a:latin typeface="Arial" panose="020B0604020202020204" pitchFamily="34" charset="0"/>
                <a:cs typeface="Arial" panose="020B0604020202020204" pitchFamily="34" charset="0"/>
              </a:rPr>
              <a:t>de enseñanza Pública Abierta y a Distancia </a:t>
            </a:r>
            <a:r>
              <a:rPr lang="es-MX" sz="1600" b="1" dirty="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a:t>
            </a:r>
            <a:r>
              <a:rPr lang="es-MX" sz="1600" dirty="0" smtClean="0">
                <a:solidFill>
                  <a:schemeClr val="tx1"/>
                </a:solidFill>
                <a:latin typeface="Arial" panose="020B0604020202020204" pitchFamily="34" charset="0"/>
                <a:cs typeface="Arial" panose="020B0604020202020204" pitchFamily="34" charset="0"/>
              </a:rPr>
              <a:t>Segunda </a:t>
            </a:r>
            <a:r>
              <a:rPr lang="es-MX" sz="1600" dirty="0">
                <a:solidFill>
                  <a:schemeClr val="tx1"/>
                </a:solidFill>
                <a:latin typeface="Arial" panose="020B0604020202020204" pitchFamily="34" charset="0"/>
                <a:cs typeface="Arial" panose="020B0604020202020204" pitchFamily="34" charset="0"/>
              </a:rPr>
              <a:t>Guerra </a:t>
            </a:r>
            <a:r>
              <a:rPr lang="es-MX" sz="1600" dirty="0" smtClean="0">
                <a:solidFill>
                  <a:schemeClr val="tx1"/>
                </a:solidFill>
                <a:latin typeface="Arial" panose="020B0604020202020204" pitchFamily="34" charset="0"/>
                <a:cs typeface="Arial" panose="020B0604020202020204" pitchFamily="34" charset="0"/>
              </a:rPr>
              <a:t>Mundial), Europea </a:t>
            </a:r>
            <a:r>
              <a:rPr lang="es-MX" sz="1600" dirty="0">
                <a:solidFill>
                  <a:schemeClr val="tx1"/>
                </a:solidFill>
                <a:latin typeface="Arial" panose="020B0604020202020204" pitchFamily="34" charset="0"/>
                <a:cs typeface="Arial" panose="020B0604020202020204" pitchFamily="34" charset="0"/>
              </a:rPr>
              <a:t>y en los países del resto del mundo. </a:t>
            </a:r>
            <a:endParaRPr lang="es-MX" sz="1600" dirty="0" smtClean="0">
              <a:solidFill>
                <a:schemeClr val="tx1"/>
              </a:solidFill>
              <a:latin typeface="Arial" panose="020B0604020202020204" pitchFamily="34" charset="0"/>
              <a:cs typeface="Arial" panose="020B0604020202020204" pitchFamily="34" charset="0"/>
            </a:endParaRPr>
          </a:p>
          <a:p>
            <a:pPr>
              <a:lnSpc>
                <a:spcPct val="100000"/>
              </a:lnSpc>
              <a:buFont typeface="Wingdings" panose="05000000000000000000" pitchFamily="2" charset="2"/>
              <a:buChar char="Ø"/>
            </a:pPr>
            <a:r>
              <a:rPr lang="es-MX" sz="1600" b="1" u="sng" dirty="0">
                <a:solidFill>
                  <a:schemeClr val="tx1"/>
                </a:solidFill>
                <a:latin typeface="Arial" panose="020B0604020202020204" pitchFamily="34" charset="0"/>
                <a:cs typeface="Arial" panose="020B0604020202020204" pitchFamily="34" charset="0"/>
              </a:rPr>
              <a:t>E</a:t>
            </a:r>
            <a:r>
              <a:rPr lang="es-MX" sz="1600" b="1" u="sng" dirty="0" smtClean="0">
                <a:solidFill>
                  <a:schemeClr val="tx1"/>
                </a:solidFill>
                <a:latin typeface="Arial" panose="020B0604020202020204" pitchFamily="34" charset="0"/>
                <a:cs typeface="Arial" panose="020B0604020202020204" pitchFamily="34" charset="0"/>
              </a:rPr>
              <a:t>l </a:t>
            </a:r>
            <a:r>
              <a:rPr lang="es-MX" sz="1600" b="1" u="sng" dirty="0">
                <a:solidFill>
                  <a:schemeClr val="tx1"/>
                </a:solidFill>
                <a:latin typeface="Arial" panose="020B0604020202020204" pitchFamily="34" charset="0"/>
                <a:cs typeface="Arial" panose="020B0604020202020204" pitchFamily="34" charset="0"/>
              </a:rPr>
              <a:t>de agrupamiento </a:t>
            </a:r>
            <a:r>
              <a:rPr lang="es-MX" sz="1600" b="1" dirty="0">
                <a:solidFill>
                  <a:schemeClr val="tx1"/>
                </a:solidFill>
                <a:latin typeface="Arial" panose="020B0604020202020204" pitchFamily="34" charset="0"/>
                <a:cs typeface="Arial" panose="020B0604020202020204" pitchFamily="34" charset="0"/>
              </a:rPr>
              <a:t> </a:t>
            </a:r>
            <a:r>
              <a:rPr lang="es-MX" sz="1600" b="1" dirty="0" smtClean="0">
                <a:solidFill>
                  <a:schemeClr val="tx1"/>
                </a:solidFill>
                <a:latin typeface="Arial" panose="020B0604020202020204" pitchFamily="34" charset="0"/>
                <a:cs typeface="Arial" panose="020B0604020202020204" pitchFamily="34" charset="0"/>
              </a:rPr>
              <a:t> </a:t>
            </a:r>
            <a:r>
              <a:rPr lang="es-MX" sz="1600" dirty="0" smtClean="0">
                <a:solidFill>
                  <a:schemeClr val="tx1"/>
                </a:solidFill>
                <a:latin typeface="Arial" panose="020B0604020202020204" pitchFamily="34" charset="0"/>
                <a:cs typeface="Arial" panose="020B0604020202020204" pitchFamily="34" charset="0"/>
              </a:rPr>
              <a:t>(Nueva </a:t>
            </a:r>
            <a:r>
              <a:rPr lang="es-MX" sz="1600" dirty="0">
                <a:solidFill>
                  <a:schemeClr val="tx1"/>
                </a:solidFill>
                <a:latin typeface="Arial" panose="020B0604020202020204" pitchFamily="34" charset="0"/>
                <a:cs typeface="Arial" panose="020B0604020202020204" pitchFamily="34" charset="0"/>
              </a:rPr>
              <a:t>Zelanda en </a:t>
            </a:r>
            <a:r>
              <a:rPr lang="es-MX" sz="1600" dirty="0" smtClean="0">
                <a:solidFill>
                  <a:schemeClr val="tx1"/>
                </a:solidFill>
                <a:latin typeface="Arial" panose="020B0604020202020204" pitchFamily="34" charset="0"/>
                <a:cs typeface="Arial" panose="020B0604020202020204" pitchFamily="34" charset="0"/>
              </a:rPr>
              <a:t>1995) medios tecnológicos. </a:t>
            </a:r>
            <a:r>
              <a:rPr lang="es-MX" sz="1600" dirty="0">
                <a:solidFill>
                  <a:schemeClr val="tx1"/>
                </a:solidFill>
                <a:latin typeface="Arial" panose="020B0604020202020204" pitchFamily="34" charset="0"/>
                <a:cs typeface="Arial" panose="020B0604020202020204" pitchFamily="34" charset="0"/>
              </a:rPr>
              <a:t>E</a:t>
            </a:r>
            <a:r>
              <a:rPr lang="es-MX" sz="1600" dirty="0" smtClean="0">
                <a:solidFill>
                  <a:schemeClr val="tx1"/>
                </a:solidFill>
                <a:latin typeface="Arial" panose="020B0604020202020204" pitchFamily="34" charset="0"/>
                <a:cs typeface="Arial" panose="020B0604020202020204" pitchFamily="34" charset="0"/>
              </a:rPr>
              <a:t>l </a:t>
            </a:r>
            <a:r>
              <a:rPr lang="es-MX" sz="1600" dirty="0">
                <a:solidFill>
                  <a:schemeClr val="tx1"/>
                </a:solidFill>
                <a:latin typeface="Arial" panose="020B0604020202020204" pitchFamily="34" charset="0"/>
                <a:cs typeface="Arial" panose="020B0604020202020204" pitchFamily="34" charset="0"/>
              </a:rPr>
              <a:t>profesor elabora recursos </a:t>
            </a:r>
            <a:r>
              <a:rPr lang="es-MX" sz="1600" dirty="0" smtClean="0">
                <a:solidFill>
                  <a:schemeClr val="tx1"/>
                </a:solidFill>
                <a:latin typeface="Arial" panose="020B0604020202020204" pitchFamily="34" charset="0"/>
                <a:cs typeface="Arial" panose="020B0604020202020204" pitchFamily="34" charset="0"/>
              </a:rPr>
              <a:t>didácticos, ejercicios  (no hay una conversación didáctica</a:t>
            </a:r>
            <a:r>
              <a:rPr lang="es-MX" sz="1600" dirty="0">
                <a:solidFill>
                  <a:schemeClr val="tx1"/>
                </a:solidFill>
                <a:latin typeface="Arial" panose="020B0604020202020204" pitchFamily="34" charset="0"/>
                <a:cs typeface="Arial" panose="020B0604020202020204" pitchFamily="34" charset="0"/>
              </a:rPr>
              <a:t>)</a:t>
            </a:r>
            <a:r>
              <a:rPr lang="es-MX" sz="1600" dirty="0" smtClean="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una vez por semana el profesor conecta con los alumnos, se envían las tareas por fax o E-mail</a:t>
            </a:r>
            <a:r>
              <a:rPr lang="es-MX" sz="1600" dirty="0" smtClean="0">
                <a:solidFill>
                  <a:schemeClr val="tx1"/>
                </a:solidFill>
                <a:latin typeface="Arial" panose="020B0604020202020204" pitchFamily="34" charset="0"/>
                <a:cs typeface="Arial" panose="020B0604020202020204" pitchFamily="34" charset="0"/>
              </a:rPr>
              <a:t>.</a:t>
            </a:r>
          </a:p>
          <a:p>
            <a:pPr>
              <a:lnSpc>
                <a:spcPct val="100000"/>
              </a:lnSpc>
              <a:buFont typeface="Wingdings" panose="05000000000000000000" pitchFamily="2" charset="2"/>
              <a:buChar char="Ø"/>
            </a:pPr>
            <a:r>
              <a:rPr lang="es-MX" sz="1600" b="1" u="sng" dirty="0">
                <a:solidFill>
                  <a:schemeClr val="tx1"/>
                </a:solidFill>
                <a:latin typeface="Arial" panose="020B0604020202020204" pitchFamily="34" charset="0"/>
                <a:cs typeface="Arial" panose="020B0604020202020204" pitchFamily="34" charset="0"/>
              </a:rPr>
              <a:t>Modelo Multimedia </a:t>
            </a:r>
            <a:r>
              <a:rPr lang="es-MX" sz="1600" b="1" dirty="0" smtClean="0">
                <a:solidFill>
                  <a:schemeClr val="tx1"/>
                </a:solidFill>
                <a:latin typeface="Arial" panose="020B0604020202020204" pitchFamily="34" charset="0"/>
                <a:cs typeface="Arial" panose="020B0604020202020204" pitchFamily="34" charset="0"/>
              </a:rPr>
              <a:t> </a:t>
            </a:r>
            <a:r>
              <a:rPr lang="es-MX" sz="1600" dirty="0" smtClean="0">
                <a:solidFill>
                  <a:schemeClr val="tx1"/>
                </a:solidFill>
                <a:latin typeface="Arial" panose="020B0604020202020204" pitchFamily="34" charset="0"/>
                <a:cs typeface="Arial" panose="020B0604020202020204" pitchFamily="34" charset="0"/>
              </a:rPr>
              <a:t>medios como el vídeo</a:t>
            </a:r>
            <a:r>
              <a:rPr lang="es-MX" sz="1600" dirty="0">
                <a:solidFill>
                  <a:schemeClr val="tx1"/>
                </a:solidFill>
                <a:latin typeface="Arial" panose="020B0604020202020204" pitchFamily="34" charset="0"/>
                <a:cs typeface="Arial" panose="020B0604020202020204" pitchFamily="34" charset="0"/>
              </a:rPr>
              <a:t>, audio, gráficos y software. </a:t>
            </a:r>
            <a:endParaRPr lang="es-MX" sz="1600" dirty="0" smtClean="0">
              <a:solidFill>
                <a:schemeClr val="tx1"/>
              </a:solidFill>
              <a:latin typeface="Arial" panose="020B0604020202020204" pitchFamily="34" charset="0"/>
              <a:cs typeface="Arial" panose="020B0604020202020204" pitchFamily="34" charset="0"/>
            </a:endParaRPr>
          </a:p>
          <a:p>
            <a:pPr>
              <a:lnSpc>
                <a:spcPct val="100000"/>
              </a:lnSpc>
              <a:buFont typeface="Wingdings" panose="05000000000000000000" pitchFamily="2" charset="2"/>
              <a:buChar char="Ø"/>
            </a:pPr>
            <a:r>
              <a:rPr lang="es-MX" sz="1600" b="1" u="sng" dirty="0" smtClean="0">
                <a:solidFill>
                  <a:schemeClr val="tx1"/>
                </a:solidFill>
                <a:latin typeface="Arial" panose="020B0604020202020204" pitchFamily="34" charset="0"/>
                <a:cs typeface="Arial" panose="020B0604020202020204" pitchFamily="34" charset="0"/>
              </a:rPr>
              <a:t>El </a:t>
            </a:r>
            <a:r>
              <a:rPr lang="es-MX" sz="1600" b="1" u="sng" dirty="0">
                <a:solidFill>
                  <a:schemeClr val="tx1"/>
                </a:solidFill>
                <a:latin typeface="Arial" panose="020B0604020202020204" pitchFamily="34" charset="0"/>
                <a:cs typeface="Arial" panose="020B0604020202020204" pitchFamily="34" charset="0"/>
              </a:rPr>
              <a:t>modelo de Instituciones </a:t>
            </a:r>
            <a:r>
              <a:rPr lang="es-MX" sz="1600" b="1" u="sng" dirty="0" smtClean="0">
                <a:solidFill>
                  <a:schemeClr val="tx1"/>
                </a:solidFill>
                <a:latin typeface="Arial" panose="020B0604020202020204" pitchFamily="34" charset="0"/>
                <a:cs typeface="Arial" panose="020B0604020202020204" pitchFamily="34" charset="0"/>
              </a:rPr>
              <a:t>Privadas </a:t>
            </a:r>
            <a:r>
              <a:rPr lang="es-MX" sz="1600" b="1" dirty="0" smtClean="0">
                <a:solidFill>
                  <a:schemeClr val="tx1"/>
                </a:solidFill>
                <a:latin typeface="Arial" panose="020B0604020202020204" pitchFamily="34" charset="0"/>
                <a:cs typeface="Arial" panose="020B0604020202020204" pitchFamily="34" charset="0"/>
              </a:rPr>
              <a:t> </a:t>
            </a:r>
            <a:r>
              <a:rPr lang="es-MX" sz="1600" dirty="0" smtClean="0">
                <a:solidFill>
                  <a:schemeClr val="tx1"/>
                </a:solidFill>
                <a:latin typeface="Arial" panose="020B0604020202020204" pitchFamily="34" charset="0"/>
                <a:cs typeface="Arial" panose="020B0604020202020204" pitchFamily="34" charset="0"/>
              </a:rPr>
              <a:t>(siglo XIX) </a:t>
            </a:r>
            <a:r>
              <a:rPr lang="es-MX" sz="1600" dirty="0">
                <a:solidFill>
                  <a:schemeClr val="tx1"/>
                </a:solidFill>
                <a:latin typeface="Arial" panose="020B0604020202020204" pitchFamily="34" charset="0"/>
                <a:cs typeface="Arial" panose="020B0604020202020204" pitchFamily="34" charset="0"/>
              </a:rPr>
              <a:t>E</a:t>
            </a:r>
            <a:r>
              <a:rPr lang="es-MX" sz="1600" dirty="0" smtClean="0">
                <a:solidFill>
                  <a:schemeClr val="tx1"/>
                </a:solidFill>
                <a:latin typeface="Arial" panose="020B0604020202020204" pitchFamily="34" charset="0"/>
                <a:cs typeface="Arial" panose="020B0604020202020204" pitchFamily="34" charset="0"/>
              </a:rPr>
              <a:t>stados </a:t>
            </a:r>
            <a:r>
              <a:rPr lang="es-MX" sz="1600" dirty="0">
                <a:solidFill>
                  <a:schemeClr val="tx1"/>
                </a:solidFill>
                <a:latin typeface="Arial" panose="020B0604020202020204" pitchFamily="34" charset="0"/>
                <a:cs typeface="Arial" panose="020B0604020202020204" pitchFamily="34" charset="0"/>
              </a:rPr>
              <a:t>de la Unión </a:t>
            </a:r>
            <a:r>
              <a:rPr lang="es-MX" sz="1600" dirty="0" smtClean="0">
                <a:solidFill>
                  <a:schemeClr val="tx1"/>
                </a:solidFill>
                <a:latin typeface="Arial" panose="020B0604020202020204" pitchFamily="34" charset="0"/>
                <a:cs typeface="Arial" panose="020B0604020202020204" pitchFamily="34" charset="0"/>
              </a:rPr>
              <a:t>Europea, se </a:t>
            </a:r>
            <a:r>
              <a:rPr lang="es-MX" sz="1600" dirty="0">
                <a:solidFill>
                  <a:schemeClr val="tx1"/>
                </a:solidFill>
                <a:latin typeface="Arial" panose="020B0604020202020204" pitchFamily="34" charset="0"/>
                <a:cs typeface="Arial" panose="020B0604020202020204" pitchFamily="34" charset="0"/>
              </a:rPr>
              <a:t>caracteriza por la </a:t>
            </a:r>
            <a:r>
              <a:rPr lang="es-MX" sz="1600" dirty="0" smtClean="0">
                <a:solidFill>
                  <a:schemeClr val="tx1"/>
                </a:solidFill>
                <a:latin typeface="Arial" panose="020B0604020202020204" pitchFamily="34" charset="0"/>
                <a:cs typeface="Arial" panose="020B0604020202020204" pitchFamily="34" charset="0"/>
              </a:rPr>
              <a:t>revisión </a:t>
            </a:r>
            <a:r>
              <a:rPr lang="es-MX" sz="1600" dirty="0">
                <a:solidFill>
                  <a:schemeClr val="tx1"/>
                </a:solidFill>
                <a:latin typeface="Arial" panose="020B0604020202020204" pitchFamily="34" charset="0"/>
                <a:cs typeface="Arial" panose="020B0604020202020204" pitchFamily="34" charset="0"/>
              </a:rPr>
              <a:t>de </a:t>
            </a:r>
            <a:r>
              <a:rPr lang="es-MX" sz="1600" dirty="0" smtClean="0">
                <a:solidFill>
                  <a:schemeClr val="tx1"/>
                </a:solidFill>
                <a:latin typeface="Arial" panose="020B0604020202020204" pitchFamily="34" charset="0"/>
                <a:cs typeface="Arial" panose="020B0604020202020204" pitchFamily="34" charset="0"/>
              </a:rPr>
              <a:t>materiales (correo), se </a:t>
            </a:r>
            <a:r>
              <a:rPr lang="es-MX" sz="1600" dirty="0">
                <a:solidFill>
                  <a:schemeClr val="tx1"/>
                </a:solidFill>
                <a:latin typeface="Arial" panose="020B0604020202020204" pitchFamily="34" charset="0"/>
                <a:cs typeface="Arial" panose="020B0604020202020204" pitchFamily="34" charset="0"/>
              </a:rPr>
              <a:t>devuelven el trabajo a los alumnos a través de comentarios, cuestionarios, ejercicios y dudas que les surjan, el contacto del Docente y dicente se da por correo, por teléfono y correo electrónico. </a:t>
            </a:r>
          </a:p>
          <a:p>
            <a:pPr>
              <a:lnSpc>
                <a:spcPct val="100000"/>
              </a:lnSpc>
              <a:buFont typeface="Wingdings" panose="05000000000000000000" pitchFamily="2" charset="2"/>
              <a:buChar char="Ø"/>
            </a:pPr>
            <a:endParaRPr lang="es-MX" sz="1600" dirty="0">
              <a:solidFill>
                <a:schemeClr val="tx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081" y="322174"/>
            <a:ext cx="2275939" cy="1419050"/>
          </a:xfrm>
          <a:prstGeom prst="rect">
            <a:avLst/>
          </a:prstGeom>
        </p:spPr>
      </p:pic>
      <p:sp>
        <p:nvSpPr>
          <p:cNvPr id="4"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Tree>
    <p:extLst>
      <p:ext uri="{BB962C8B-B14F-4D97-AF65-F5344CB8AC3E}">
        <p14:creationId xmlns:p14="http://schemas.microsoft.com/office/powerpoint/2010/main" val="2426392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pPr>
              <a:lnSpc>
                <a:spcPct val="100000"/>
              </a:lnSpc>
              <a:buFont typeface="Wingdings" panose="05000000000000000000" pitchFamily="2" charset="2"/>
              <a:buChar char="Ø"/>
            </a:pPr>
            <a:r>
              <a:rPr lang="es-MX" sz="1600" b="1" u="sng" dirty="0" smtClean="0">
                <a:solidFill>
                  <a:schemeClr val="tx1"/>
                </a:solidFill>
                <a:latin typeface="Arial" panose="020B0604020202020204" pitchFamily="34" charset="0"/>
                <a:cs typeface="Arial" panose="020B0604020202020204" pitchFamily="34" charset="0"/>
              </a:rPr>
              <a:t>Modelo </a:t>
            </a:r>
            <a:r>
              <a:rPr lang="es-MX" sz="1600" b="1" u="sng" dirty="0">
                <a:solidFill>
                  <a:schemeClr val="tx1"/>
                </a:solidFill>
                <a:latin typeface="Arial" panose="020B0604020202020204" pitchFamily="34" charset="0"/>
                <a:cs typeface="Arial" panose="020B0604020202020204" pitchFamily="34" charset="0"/>
              </a:rPr>
              <a:t>de Educación a Distancia Universitaria </a:t>
            </a:r>
            <a:r>
              <a:rPr lang="es-MX" dirty="0"/>
              <a:t> </a:t>
            </a:r>
            <a:r>
              <a:rPr lang="es-MX" sz="1600" dirty="0" smtClean="0">
                <a:solidFill>
                  <a:schemeClr val="tx1"/>
                </a:solidFill>
                <a:latin typeface="Arial" panose="020B0604020202020204" pitchFamily="34" charset="0"/>
                <a:cs typeface="Arial" panose="020B0604020202020204" pitchFamily="34" charset="0"/>
              </a:rPr>
              <a:t>en marcha para las necesidades </a:t>
            </a:r>
            <a:r>
              <a:rPr lang="es-MX" sz="1600" dirty="0">
                <a:solidFill>
                  <a:schemeClr val="tx1"/>
                </a:solidFill>
                <a:latin typeface="Arial" panose="020B0604020202020204" pitchFamily="34" charset="0"/>
                <a:cs typeface="Arial" panose="020B0604020202020204" pitchFamily="34" charset="0"/>
              </a:rPr>
              <a:t>de formación universitaria y en </a:t>
            </a:r>
            <a:r>
              <a:rPr lang="es-MX" sz="1600" dirty="0" smtClean="0">
                <a:solidFill>
                  <a:schemeClr val="tx1"/>
                </a:solidFill>
                <a:latin typeface="Arial" panose="020B0604020202020204" pitchFamily="34" charset="0"/>
                <a:cs typeface="Arial" panose="020B0604020202020204" pitchFamily="34" charset="0"/>
              </a:rPr>
              <a:t>postgrado (Países </a:t>
            </a:r>
            <a:r>
              <a:rPr lang="es-MX" sz="1600" dirty="0">
                <a:solidFill>
                  <a:schemeClr val="tx1"/>
                </a:solidFill>
                <a:latin typeface="Arial" panose="020B0604020202020204" pitchFamily="34" charset="0"/>
                <a:cs typeface="Arial" panose="020B0604020202020204" pitchFamily="34" charset="0"/>
              </a:rPr>
              <a:t>de la Unión </a:t>
            </a:r>
            <a:r>
              <a:rPr lang="es-MX" sz="1600" dirty="0" smtClean="0">
                <a:solidFill>
                  <a:schemeClr val="tx1"/>
                </a:solidFill>
                <a:latin typeface="Arial" panose="020B0604020202020204" pitchFamily="34" charset="0"/>
                <a:cs typeface="Arial" panose="020B0604020202020204" pitchFamily="34" charset="0"/>
              </a:rPr>
              <a:t>Europea) </a:t>
            </a:r>
          </a:p>
          <a:p>
            <a:pPr marL="0" indent="0">
              <a:lnSpc>
                <a:spcPct val="100000"/>
              </a:lnSpc>
              <a:buNone/>
            </a:pPr>
            <a:r>
              <a:rPr lang="es-MX" sz="1600" dirty="0" smtClean="0">
                <a:solidFill>
                  <a:schemeClr val="tx1"/>
                </a:solidFill>
                <a:latin typeface="Arial" panose="020B0604020202020204" pitchFamily="34" charset="0"/>
                <a:cs typeface="Arial" panose="020B0604020202020204" pitchFamily="34" charset="0"/>
              </a:rPr>
              <a:t>Las </a:t>
            </a:r>
            <a:r>
              <a:rPr lang="es-MX" sz="1600" dirty="0">
                <a:solidFill>
                  <a:schemeClr val="tx1"/>
                </a:solidFill>
                <a:latin typeface="Arial" panose="020B0604020202020204" pitchFamily="34" charset="0"/>
                <a:cs typeface="Arial" panose="020B0604020202020204" pitchFamily="34" charset="0"/>
              </a:rPr>
              <a:t>universidades de </a:t>
            </a:r>
            <a:r>
              <a:rPr lang="es-MX" sz="1600" dirty="0" smtClean="0">
                <a:solidFill>
                  <a:schemeClr val="tx1"/>
                </a:solidFill>
                <a:latin typeface="Arial" panose="020B0604020202020204" pitchFamily="34" charset="0"/>
                <a:cs typeface="Arial" panose="020B0604020202020204" pitchFamily="34" charset="0"/>
              </a:rPr>
              <a:t>EAD (años 70) por </a:t>
            </a:r>
            <a:r>
              <a:rPr lang="es-MX" sz="1600" dirty="0">
                <a:solidFill>
                  <a:schemeClr val="tx1"/>
                </a:solidFill>
                <a:latin typeface="Arial" panose="020B0604020202020204" pitchFamily="34" charset="0"/>
                <a:cs typeface="Arial" panose="020B0604020202020204" pitchFamily="34" charset="0"/>
              </a:rPr>
              <a:t>los gobiernos del Reino </a:t>
            </a:r>
            <a:r>
              <a:rPr lang="es-MX" sz="1600" dirty="0" smtClean="0">
                <a:solidFill>
                  <a:schemeClr val="tx1"/>
                </a:solidFill>
                <a:latin typeface="Arial" panose="020B0604020202020204" pitchFamily="34" charset="0"/>
                <a:cs typeface="Arial" panose="020B0604020202020204" pitchFamily="34" charset="0"/>
              </a:rPr>
              <a:t>Unido y de </a:t>
            </a:r>
            <a:r>
              <a:rPr lang="es-MX" sz="1600" dirty="0">
                <a:solidFill>
                  <a:schemeClr val="tx1"/>
                </a:solidFill>
                <a:latin typeface="Arial" panose="020B0604020202020204" pitchFamily="34" charset="0"/>
                <a:cs typeface="Arial" panose="020B0604020202020204" pitchFamily="34" charset="0"/>
              </a:rPr>
              <a:t>España. </a:t>
            </a:r>
            <a:endParaRPr lang="es-MX" sz="1600" dirty="0" smtClean="0">
              <a:solidFill>
                <a:schemeClr val="tx1"/>
              </a:solidFill>
              <a:latin typeface="Arial" panose="020B0604020202020204" pitchFamily="34" charset="0"/>
              <a:cs typeface="Arial" panose="020B0604020202020204" pitchFamily="34" charset="0"/>
            </a:endParaRPr>
          </a:p>
          <a:p>
            <a:pPr marL="0" indent="0">
              <a:buNone/>
            </a:pPr>
            <a:r>
              <a:rPr lang="es-MX" b="1" u="sng" dirty="0" smtClean="0">
                <a:solidFill>
                  <a:schemeClr val="tx1"/>
                </a:solidFill>
              </a:rPr>
              <a:t>Otros </a:t>
            </a:r>
            <a:r>
              <a:rPr lang="es-MX" b="1" u="sng" dirty="0">
                <a:solidFill>
                  <a:schemeClr val="tx1"/>
                </a:solidFill>
              </a:rPr>
              <a:t>modelos de educación </a:t>
            </a:r>
            <a:r>
              <a:rPr lang="es-MX" b="1" u="sng" dirty="0" smtClean="0">
                <a:solidFill>
                  <a:schemeClr val="tx1"/>
                </a:solidFill>
              </a:rPr>
              <a:t>“Proyecto </a:t>
            </a:r>
            <a:r>
              <a:rPr lang="es-MX" b="1" u="sng" dirty="0" err="1" smtClean="0">
                <a:solidFill>
                  <a:schemeClr val="tx1"/>
                </a:solidFill>
              </a:rPr>
              <a:t>Voctade</a:t>
            </a:r>
            <a:r>
              <a:rPr lang="es-MX" b="1" u="sng" dirty="0" smtClean="0">
                <a:solidFill>
                  <a:schemeClr val="tx1"/>
                </a:solidFill>
              </a:rPr>
              <a:t>” </a:t>
            </a:r>
            <a:r>
              <a:rPr lang="es-MX" dirty="0"/>
              <a:t> </a:t>
            </a:r>
            <a:r>
              <a:rPr lang="es-MX" dirty="0" smtClean="0"/>
              <a:t>(</a:t>
            </a:r>
            <a:r>
              <a:rPr lang="es-MX" dirty="0" smtClean="0">
                <a:solidFill>
                  <a:schemeClr val="tx1"/>
                </a:solidFill>
              </a:rPr>
              <a:t>Alemania) </a:t>
            </a:r>
          </a:p>
          <a:p>
            <a:pPr marL="0" indent="0">
              <a:lnSpc>
                <a:spcPct val="110000"/>
              </a:lnSpc>
              <a:buNone/>
            </a:pPr>
            <a:r>
              <a:rPr lang="es-MX" sz="1700" dirty="0" smtClean="0">
                <a:solidFill>
                  <a:schemeClr val="tx1"/>
                </a:solidFill>
                <a:latin typeface="Arial" panose="020B0604020202020204" pitchFamily="34" charset="0"/>
                <a:cs typeface="Arial" panose="020B0604020202020204" pitchFamily="34" charset="0"/>
              </a:rPr>
              <a:t>Por </a:t>
            </a:r>
            <a:r>
              <a:rPr lang="es-MX" sz="1700" dirty="0">
                <a:solidFill>
                  <a:schemeClr val="tx1"/>
                </a:solidFill>
                <a:latin typeface="Arial" panose="020B0604020202020204" pitchFamily="34" charset="0"/>
                <a:cs typeface="Arial" panose="020B0604020202020204" pitchFamily="34" charset="0"/>
              </a:rPr>
              <a:t>otro lado, como lo menciona el autor </a:t>
            </a:r>
            <a:r>
              <a:rPr lang="es-MX" sz="1700" b="1" dirty="0">
                <a:solidFill>
                  <a:srgbClr val="0070C0"/>
                </a:solidFill>
                <a:latin typeface="Arial" panose="020B0604020202020204" pitchFamily="34" charset="0"/>
                <a:cs typeface="Arial" panose="020B0604020202020204" pitchFamily="34" charset="0"/>
              </a:rPr>
              <a:t>Hernán Sabio </a:t>
            </a:r>
            <a:r>
              <a:rPr lang="es-MX" sz="1700" dirty="0">
                <a:solidFill>
                  <a:schemeClr val="tx1"/>
                </a:solidFill>
                <a:latin typeface="Arial" panose="020B0604020202020204" pitchFamily="34" charset="0"/>
                <a:cs typeface="Arial" panose="020B0604020202020204" pitchFamily="34" charset="0"/>
              </a:rPr>
              <a:t>que “Cuando sales de tu zona de confort, descubres un nuevo universo de posibilidades”, con lo anterior los aprendizajes apropiados al observar las diversas reflexiones mostradas me ayudo a pensar y analizar mis conducta y actividades que realizo día a día como ser humano mostrando la capacidad de hacer cambios que favorezcan mi desarrollo personal, académico y profesional.</a:t>
            </a:r>
          </a:p>
          <a:p>
            <a:pPr marL="0" indent="0">
              <a:lnSpc>
                <a:spcPct val="110000"/>
              </a:lnSpc>
              <a:buNone/>
            </a:pPr>
            <a:r>
              <a:rPr lang="es-MX" sz="1700" dirty="0">
                <a:solidFill>
                  <a:schemeClr val="tx1"/>
                </a:solidFill>
                <a:latin typeface="Arial" panose="020B0604020202020204" pitchFamily="34" charset="0"/>
                <a:cs typeface="Arial" panose="020B0604020202020204" pitchFamily="34" charset="0"/>
              </a:rPr>
              <a:t>Haciendo hincapié con lo que dice el autor </a:t>
            </a:r>
            <a:r>
              <a:rPr lang="es-MX" sz="1700" b="1" dirty="0">
                <a:solidFill>
                  <a:srgbClr val="0070C0"/>
                </a:solidFill>
                <a:latin typeface="Arial" panose="020B0604020202020204" pitchFamily="34" charset="0"/>
                <a:cs typeface="Arial" panose="020B0604020202020204" pitchFamily="34" charset="0"/>
              </a:rPr>
              <a:t>Charles Dickens </a:t>
            </a:r>
            <a:r>
              <a:rPr lang="es-MX" sz="1700" dirty="0">
                <a:solidFill>
                  <a:schemeClr val="tx1"/>
                </a:solidFill>
                <a:latin typeface="Arial" panose="020B0604020202020204" pitchFamily="34" charset="0"/>
                <a:cs typeface="Arial" panose="020B0604020202020204" pitchFamily="34" charset="0"/>
              </a:rPr>
              <a:t>que “Cada fracaso enseña al hombre algo que necesitaba aprender”. Como ser humano que tiene defectos que deben perfeccionar, comprendo que con la realización de la construcción de las diversas actividades durante este primer parcial como fuel el Podcast, la Fotonovela, el Pecha </a:t>
            </a:r>
            <a:r>
              <a:rPr lang="es-MX" sz="1700" dirty="0" err="1">
                <a:solidFill>
                  <a:schemeClr val="tx1"/>
                </a:solidFill>
                <a:latin typeface="Arial" panose="020B0604020202020204" pitchFamily="34" charset="0"/>
                <a:cs typeface="Arial" panose="020B0604020202020204" pitchFamily="34" charset="0"/>
              </a:rPr>
              <a:t>kucha</a:t>
            </a:r>
            <a:r>
              <a:rPr lang="es-MX" sz="1700" dirty="0">
                <a:solidFill>
                  <a:schemeClr val="tx1"/>
                </a:solidFill>
                <a:latin typeface="Arial" panose="020B0604020202020204" pitchFamily="34" charset="0"/>
                <a:cs typeface="Arial" panose="020B0604020202020204" pitchFamily="34" charset="0"/>
              </a:rPr>
              <a:t> y el artículo de revista, debo aceptar las fallas tanto de manera individual como grupal que existieron en el momento del diseño, elaboración y presentación de los productos solicitados por el profesor.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5503" y="148742"/>
            <a:ext cx="1851697" cy="1671235"/>
          </a:xfrm>
          <a:prstGeom prst="rect">
            <a:avLst/>
          </a:prstGeom>
        </p:spPr>
      </p:pic>
      <p:sp>
        <p:nvSpPr>
          <p:cNvPr id="4"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Tree>
    <p:extLst>
      <p:ext uri="{BB962C8B-B14F-4D97-AF65-F5344CB8AC3E}">
        <p14:creationId xmlns:p14="http://schemas.microsoft.com/office/powerpoint/2010/main" val="944946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580238" y="519210"/>
            <a:ext cx="8935362" cy="5160373"/>
          </a:xfrm>
        </p:spPr>
        <p:txBody>
          <a:bodyPr>
            <a:normAutofit/>
          </a:bodyPr>
          <a:lstStyle/>
          <a:p>
            <a:pPr>
              <a:lnSpc>
                <a:spcPct val="100000"/>
              </a:lnSpc>
            </a:pPr>
            <a:r>
              <a:rPr lang="es-MX" sz="1600" dirty="0" smtClean="0">
                <a:solidFill>
                  <a:schemeClr val="tx1"/>
                </a:solidFill>
                <a:latin typeface="Arial" panose="020B0604020202020204" pitchFamily="34" charset="0"/>
                <a:cs typeface="Arial" panose="020B0604020202020204" pitchFamily="34" charset="0"/>
              </a:rPr>
              <a:t>En </a:t>
            </a:r>
            <a:r>
              <a:rPr lang="es-MX" sz="1600" dirty="0">
                <a:solidFill>
                  <a:schemeClr val="tx1"/>
                </a:solidFill>
                <a:latin typeface="Arial" panose="020B0604020202020204" pitchFamily="34" charset="0"/>
                <a:cs typeface="Arial" panose="020B0604020202020204" pitchFamily="34" charset="0"/>
              </a:rPr>
              <a:t>la construcción de las actividades antes mencionadas obtuvimos solo un punto como equipo, pero creo esto nos enseña que debemos siempre dar lo mejor de nosotros a pesar de los resultados.  Como lo menciona Nelson Mandela “La mayor gloria no es caer nunca, sino levantarse siempre” </a:t>
            </a:r>
            <a:endParaRPr lang="es-MX" sz="1600" dirty="0" smtClean="0">
              <a:solidFill>
                <a:schemeClr val="tx1"/>
              </a:solidFill>
              <a:latin typeface="Arial" panose="020B0604020202020204" pitchFamily="34" charset="0"/>
              <a:cs typeface="Arial" panose="020B0604020202020204" pitchFamily="34" charset="0"/>
            </a:endParaRPr>
          </a:p>
          <a:p>
            <a:pPr>
              <a:lnSpc>
                <a:spcPct val="100000"/>
              </a:lnSpc>
            </a:pPr>
            <a:endParaRPr lang="es-MX" sz="1600" dirty="0">
              <a:solidFill>
                <a:schemeClr val="tx1"/>
              </a:solidFill>
              <a:latin typeface="Arial" panose="020B0604020202020204" pitchFamily="34" charset="0"/>
              <a:cs typeface="Arial" panose="020B0604020202020204" pitchFamily="34" charset="0"/>
            </a:endParaRPr>
          </a:p>
          <a:p>
            <a:pPr>
              <a:lnSpc>
                <a:spcPct val="100000"/>
              </a:lnSpc>
            </a:pPr>
            <a:endParaRPr lang="es-MX" sz="1600" dirty="0">
              <a:solidFill>
                <a:schemeClr val="tx1"/>
              </a:solidFill>
              <a:latin typeface="Arial" panose="020B0604020202020204" pitchFamily="34" charset="0"/>
              <a:cs typeface="Arial" panose="020B0604020202020204" pitchFamily="34" charset="0"/>
            </a:endParaRPr>
          </a:p>
          <a:p>
            <a:pPr>
              <a:lnSpc>
                <a:spcPct val="100000"/>
              </a:lnSpc>
            </a:pPr>
            <a:endParaRPr lang="es-MX" sz="1600" dirty="0" smtClean="0">
              <a:solidFill>
                <a:schemeClr val="tx1"/>
              </a:solidFill>
              <a:latin typeface="Arial" panose="020B0604020202020204" pitchFamily="34" charset="0"/>
              <a:cs typeface="Arial" panose="020B0604020202020204" pitchFamily="34" charset="0"/>
            </a:endParaRPr>
          </a:p>
          <a:p>
            <a:pPr>
              <a:lnSpc>
                <a:spcPct val="100000"/>
              </a:lnSpc>
            </a:pPr>
            <a:r>
              <a:rPr lang="es-MX" sz="1600" dirty="0" smtClean="0">
                <a:solidFill>
                  <a:schemeClr val="tx1"/>
                </a:solidFill>
                <a:latin typeface="Arial" panose="020B0604020202020204" pitchFamily="34" charset="0"/>
                <a:cs typeface="Arial" panose="020B0604020202020204" pitchFamily="34" charset="0"/>
              </a:rPr>
              <a:t>La </a:t>
            </a:r>
            <a:r>
              <a:rPr lang="es-MX" sz="1600" dirty="0">
                <a:solidFill>
                  <a:schemeClr val="tx1"/>
                </a:solidFill>
                <a:latin typeface="Arial" panose="020B0604020202020204" pitchFamily="34" charset="0"/>
                <a:cs typeface="Arial" panose="020B0604020202020204" pitchFamily="34" charset="0"/>
              </a:rPr>
              <a:t>docencia es una profesión compleja, que necesita cambiar su cultura profesional para aprender de otros y con otros</a:t>
            </a:r>
            <a:r>
              <a:rPr lang="es-MX" sz="1600" dirty="0" smtClean="0">
                <a:solidFill>
                  <a:schemeClr val="tx1"/>
                </a:solidFill>
                <a:latin typeface="Arial" panose="020B0604020202020204" pitchFamily="34" charset="0"/>
                <a:cs typeface="Arial" panose="020B0604020202020204" pitchFamily="34" charset="0"/>
              </a:rPr>
              <a:t>.</a:t>
            </a:r>
          </a:p>
          <a:p>
            <a:pPr>
              <a:lnSpc>
                <a:spcPct val="100000"/>
              </a:lnSpc>
            </a:pPr>
            <a:r>
              <a:rPr lang="es-MX" sz="1600" dirty="0" smtClean="0">
                <a:solidFill>
                  <a:schemeClr val="tx1"/>
                </a:solidFill>
                <a:latin typeface="Arial" panose="020B0604020202020204" pitchFamily="34" charset="0"/>
                <a:cs typeface="Arial" panose="020B0604020202020204" pitchFamily="34" charset="0"/>
              </a:rPr>
              <a:t> </a:t>
            </a:r>
            <a:r>
              <a:rPr lang="es-MX" sz="1600" dirty="0">
                <a:solidFill>
                  <a:schemeClr val="tx1"/>
                </a:solidFill>
                <a:latin typeface="Arial" panose="020B0604020202020204" pitchFamily="34" charset="0"/>
                <a:cs typeface="Arial" panose="020B0604020202020204" pitchFamily="34" charset="0"/>
              </a:rPr>
              <a:t>El uso de las tecnologías facilita enormemente el trabajo de los profesores. Es por eso que la educación a distancia es un elemento importante cuya influencia es imprégnate en el sistema de educación, ya que los estudiantes no requieren asistir a una institución para que el docente comparta conocimientos, además de que cualquier persona puede acceder a ella no importa la edad, el lugar de procedencia, el nivel económico si hay el placer de aprender</a:t>
            </a:r>
            <a:r>
              <a:rPr lang="es-MX" sz="1600" dirty="0" smtClean="0">
                <a:solidFill>
                  <a:schemeClr val="tx1"/>
                </a:solidFill>
                <a:latin typeface="Arial" panose="020B0604020202020204" pitchFamily="34" charset="0"/>
                <a:cs typeface="Arial" panose="020B0604020202020204" pitchFamily="34" charset="0"/>
              </a:rPr>
              <a:t>.</a:t>
            </a:r>
          </a:p>
          <a:p>
            <a:pPr>
              <a:lnSpc>
                <a:spcPct val="100000"/>
              </a:lnSpc>
            </a:pPr>
            <a:endParaRPr lang="es-MX" sz="1600" dirty="0">
              <a:solidFill>
                <a:schemeClr val="tx1"/>
              </a:solidFill>
              <a:latin typeface="Arial" panose="020B0604020202020204" pitchFamily="34" charset="0"/>
              <a:cs typeface="Arial" panose="020B0604020202020204" pitchFamily="34" charset="0"/>
            </a:endParaRPr>
          </a:p>
        </p:txBody>
      </p:sp>
      <p:sp>
        <p:nvSpPr>
          <p:cNvPr id="5" name="Título 1"/>
          <p:cNvSpPr txBox="1">
            <a:spLocks/>
          </p:cNvSpPr>
          <p:nvPr/>
        </p:nvSpPr>
        <p:spPr>
          <a:xfrm>
            <a:off x="3840480" y="1983345"/>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7600" b="1" i="1" dirty="0" smtClean="0">
                <a:solidFill>
                  <a:srgbClr val="0070C0"/>
                </a:solidFill>
              </a:rPr>
              <a:t>CONCLUSIÓN</a:t>
            </a:r>
            <a:endParaRPr lang="es-MX" sz="19200" dirty="0"/>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28845" y="4874720"/>
            <a:ext cx="3106385" cy="1609725"/>
          </a:xfrm>
          <a:prstGeom prst="rect">
            <a:avLst/>
          </a:prstGeom>
        </p:spPr>
      </p:pic>
    </p:spTree>
    <p:extLst>
      <p:ext uri="{BB962C8B-B14F-4D97-AF65-F5344CB8AC3E}">
        <p14:creationId xmlns:p14="http://schemas.microsoft.com/office/powerpoint/2010/main" val="3547320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66982" y="1974522"/>
            <a:ext cx="7647475" cy="4023360"/>
          </a:xfrm>
        </p:spPr>
        <p:txBody>
          <a:bodyPr>
            <a:normAutofit/>
          </a:bodyPr>
          <a:lstStyle/>
          <a:p>
            <a:pPr algn="just">
              <a:lnSpc>
                <a:spcPct val="115000"/>
              </a:lnSpc>
              <a:spcAft>
                <a:spcPts val="800"/>
              </a:spcAft>
            </a:pPr>
            <a:r>
              <a:rPr lang="es-MX" sz="1600" dirty="0">
                <a:solidFill>
                  <a:srgbClr val="000000"/>
                </a:solidFill>
                <a:latin typeface="Arial" panose="020B0604020202020204" pitchFamily="34" charset="0"/>
                <a:ea typeface="Calibri" panose="020F0502020204030204" pitchFamily="34" charset="0"/>
                <a:cs typeface="Times New Roman" panose="02020603050405020304" pitchFamily="18" charset="0"/>
              </a:rPr>
              <a:t>Con el diseño de las diferentes sesiones así como las actividades por el docente dejamos nosotros como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estudiantes el tradicional Proceso de Enseñanza- Aprendizaje, y dimos un giro total por el desarrollar habilidades como trabajar en un plataforma virtual ajena a nuestro conocimientos, el aprender a trabajar con los diversos compañeros de clase, llegar a ser personas reflexivas, competentes,  con inquietudes de conocer cosas nuevas, que a veces se gana y a veces se pierde. </a:t>
            </a:r>
            <a:endPar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es-MX" sz="1600" dirty="0" smtClean="0">
                <a:solidFill>
                  <a:schemeClr val="tx1"/>
                </a:solidFill>
                <a:latin typeface="Arial" panose="020B0604020202020204" pitchFamily="34" charset="0"/>
                <a:ea typeface="Calibri" panose="020F0502020204030204" pitchFamily="34" charset="0"/>
                <a:cs typeface="Times New Roman" panose="02020603050405020304" pitchFamily="18" charset="0"/>
              </a:rPr>
              <a:t>Finalmente </a:t>
            </a:r>
            <a:r>
              <a:rPr lang="es-MX" sz="1600" dirty="0">
                <a:solidFill>
                  <a:schemeClr val="tx1"/>
                </a:solidFill>
                <a:latin typeface="Arial" panose="020B0604020202020204" pitchFamily="34" charset="0"/>
                <a:ea typeface="Calibri" panose="020F0502020204030204" pitchFamily="34" charset="0"/>
                <a:cs typeface="Times New Roman" panose="02020603050405020304" pitchFamily="18" charset="0"/>
              </a:rPr>
              <a:t>todos los seres humanos debemos considerar que la vida es como una cámara, enfócate sólo en lo que es importante, captura los momentos buenos, saca de la negativa un aprendizaje revelado y si las cosas no salen como esperabas intenta una nueva toma.</a:t>
            </a:r>
            <a:endParaRPr lang="es-MX" sz="14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es-MX" sz="1600"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14045" y="4919038"/>
            <a:ext cx="2600325" cy="1752600"/>
          </a:xfrm>
          <a:prstGeom prst="rect">
            <a:avLst/>
          </a:prstGeom>
        </p:spPr>
      </p:pic>
      <p:sp>
        <p:nvSpPr>
          <p:cNvPr id="4" name="Título 1"/>
          <p:cNvSpPr txBox="1">
            <a:spLocks/>
          </p:cNvSpPr>
          <p:nvPr/>
        </p:nvSpPr>
        <p:spPr>
          <a:xfrm>
            <a:off x="3930632" y="631064"/>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7600" b="1" i="1" dirty="0" smtClean="0">
                <a:solidFill>
                  <a:srgbClr val="0070C0"/>
                </a:solidFill>
              </a:rPr>
              <a:t>CONCLUSIÓN</a:t>
            </a:r>
            <a:endParaRPr lang="es-MX" sz="19200" dirty="0"/>
          </a:p>
        </p:txBody>
      </p:sp>
    </p:spTree>
    <p:extLst>
      <p:ext uri="{BB962C8B-B14F-4D97-AF65-F5344CB8AC3E}">
        <p14:creationId xmlns:p14="http://schemas.microsoft.com/office/powerpoint/2010/main" val="2592115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930632" y="631064"/>
            <a:ext cx="4157300" cy="669702"/>
          </a:xfrm>
          <a:solidFill>
            <a:schemeClr val="bg2">
              <a:lumMod val="90000"/>
            </a:schemeClr>
          </a:solidFill>
        </p:spPr>
        <p:txBody>
          <a:bodyPr>
            <a:normAutofit fontScale="90000"/>
          </a:bodyPr>
          <a:lstStyle/>
          <a:p>
            <a:pPr algn="ctr"/>
            <a:r>
              <a:rPr lang="es-MX" sz="4400" b="1" i="1" dirty="0" smtClean="0">
                <a:solidFill>
                  <a:srgbClr val="0070C0"/>
                </a:solidFill>
              </a:rPr>
              <a:t/>
            </a:r>
            <a:br>
              <a:rPr lang="es-MX" sz="4400" b="1" i="1" dirty="0" smtClean="0">
                <a:solidFill>
                  <a:srgbClr val="0070C0"/>
                </a:solidFill>
              </a:rPr>
            </a:br>
            <a:r>
              <a:rPr lang="es-MX" sz="4400" b="1" i="1" dirty="0">
                <a:solidFill>
                  <a:srgbClr val="0070C0"/>
                </a:solidFill>
              </a:rPr>
              <a:t/>
            </a:r>
            <a:br>
              <a:rPr lang="es-MX" sz="4400" b="1" i="1" dirty="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a:solidFill>
                  <a:srgbClr val="0070C0"/>
                </a:solidFill>
              </a:rPr>
              <a:t/>
            </a:r>
            <a:br>
              <a:rPr lang="es-MX" sz="4400" b="1" i="1" dirty="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a:solidFill>
                  <a:srgbClr val="0070C0"/>
                </a:solidFill>
              </a:rPr>
              <a:t/>
            </a:r>
            <a:br>
              <a:rPr lang="es-MX" sz="4400" b="1" i="1" dirty="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a:solidFill>
                  <a:srgbClr val="0070C0"/>
                </a:solidFill>
              </a:rPr>
              <a:t/>
            </a:r>
            <a:br>
              <a:rPr lang="es-MX" sz="4400" b="1" i="1" dirty="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a:solidFill>
                  <a:srgbClr val="0070C0"/>
                </a:solidFill>
              </a:rPr>
              <a:t/>
            </a:r>
            <a:br>
              <a:rPr lang="es-MX" sz="4400" b="1" i="1" dirty="0">
                <a:solidFill>
                  <a:srgbClr val="0070C0"/>
                </a:solidFill>
              </a:rPr>
            </a:br>
            <a:r>
              <a:rPr lang="es-MX" sz="4400" b="1" i="1" dirty="0" smtClean="0">
                <a:solidFill>
                  <a:srgbClr val="0070C0"/>
                </a:solidFill>
              </a:rPr>
              <a:t>INTRODUCCIÓN</a:t>
            </a:r>
            <a:endParaRPr lang="es-MX" dirty="0"/>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66215" y="4745444"/>
            <a:ext cx="2571750" cy="1771650"/>
          </a:xfrm>
          <a:prstGeom prst="rect">
            <a:avLst/>
          </a:prstGeom>
        </p:spPr>
      </p:pic>
      <p:sp>
        <p:nvSpPr>
          <p:cNvPr id="3" name="Marcador de contenido 2"/>
          <p:cNvSpPr>
            <a:spLocks noGrp="1"/>
          </p:cNvSpPr>
          <p:nvPr>
            <p:ph idx="1"/>
          </p:nvPr>
        </p:nvSpPr>
        <p:spPr>
          <a:xfrm>
            <a:off x="2023271" y="1935887"/>
            <a:ext cx="7674521" cy="4023360"/>
          </a:xfrm>
        </p:spPr>
        <p:txBody>
          <a:bodyPr>
            <a:noAutofit/>
          </a:bodyPr>
          <a:lstStyle/>
          <a:p>
            <a:pPr algn="just"/>
            <a:endParaRPr lang="es-MX" sz="1600" dirty="0" smtClean="0">
              <a:solidFill>
                <a:schemeClr val="tx1"/>
              </a:solidFill>
              <a:latin typeface="Arial" panose="020B0604020202020204" pitchFamily="34" charset="0"/>
              <a:cs typeface="Arial" panose="020B0604020202020204" pitchFamily="34" charset="0"/>
            </a:endParaRPr>
          </a:p>
          <a:p>
            <a:pPr algn="just"/>
            <a:r>
              <a:rPr lang="es-MX" sz="1800" dirty="0" smtClean="0">
                <a:solidFill>
                  <a:schemeClr val="tx1"/>
                </a:solidFill>
                <a:latin typeface="Arial" panose="020B0604020202020204" pitchFamily="34" charset="0"/>
                <a:cs typeface="Arial" panose="020B0604020202020204" pitchFamily="34" charset="0"/>
              </a:rPr>
              <a:t>Hoy </a:t>
            </a:r>
            <a:r>
              <a:rPr lang="es-MX" sz="1800" dirty="0">
                <a:solidFill>
                  <a:schemeClr val="tx1"/>
                </a:solidFill>
                <a:latin typeface="Arial" panose="020B0604020202020204" pitchFamily="34" charset="0"/>
                <a:cs typeface="Arial" panose="020B0604020202020204" pitchFamily="34" charset="0"/>
              </a:rPr>
              <a:t>en día la necesidad de aprender es un elemento que a lo largo de la vida se ha hecho indispensable, ya que desde hace mucho tiempo los seres humanos quieren apropiarse de nuevos conocimientos,  con la gran oportunidad que la Educación a Distancia nos brinda y con el desarrollo de las nuevas herramientas tecnológicas los seres humanos pueden acceder fácilmente a la información. </a:t>
            </a:r>
            <a:endParaRPr lang="es-MX" sz="1800" dirty="0" smtClean="0">
              <a:solidFill>
                <a:schemeClr val="tx1"/>
              </a:solidFill>
              <a:latin typeface="Arial" panose="020B0604020202020204" pitchFamily="34" charset="0"/>
              <a:cs typeface="Arial" panose="020B0604020202020204" pitchFamily="34" charset="0"/>
            </a:endParaRPr>
          </a:p>
          <a:p>
            <a:pPr marL="0" indent="0">
              <a:buNone/>
            </a:pPr>
            <a:r>
              <a:rPr lang="es-MX" sz="1800" dirty="0" smtClean="0">
                <a:solidFill>
                  <a:schemeClr val="tx1"/>
                </a:solidFill>
                <a:latin typeface="Arial" panose="020B0604020202020204" pitchFamily="34" charset="0"/>
                <a:cs typeface="Arial" panose="020B0604020202020204" pitchFamily="34" charset="0"/>
              </a:rPr>
              <a:t>El siguiente </a:t>
            </a:r>
            <a:r>
              <a:rPr lang="es-MX" sz="1800" dirty="0">
                <a:solidFill>
                  <a:schemeClr val="tx1"/>
                </a:solidFill>
                <a:latin typeface="Arial" panose="020B0604020202020204" pitchFamily="34" charset="0"/>
                <a:cs typeface="Arial" panose="020B0604020202020204" pitchFamily="34" charset="0"/>
              </a:rPr>
              <a:t>trabajo tiene como fin presentar los aprendizajes apropiados de las diversas temáticas abordadas durante el primer parcial de la unidad de aprendizaje de Educación a Distancia. </a:t>
            </a:r>
            <a:endParaRPr lang="es-MX" sz="1800"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8261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90338" y="4656182"/>
            <a:ext cx="2743200" cy="1666875"/>
          </a:xfrm>
          <a:prstGeom prst="rect">
            <a:avLst/>
          </a:prstGeom>
        </p:spPr>
      </p:pic>
      <p:sp>
        <p:nvSpPr>
          <p:cNvPr id="3" name="Marcador de contenido 2"/>
          <p:cNvSpPr>
            <a:spLocks noGrp="1"/>
          </p:cNvSpPr>
          <p:nvPr>
            <p:ph idx="1"/>
          </p:nvPr>
        </p:nvSpPr>
        <p:spPr>
          <a:xfrm>
            <a:off x="1815921" y="377541"/>
            <a:ext cx="8783392" cy="4748250"/>
          </a:xfrm>
        </p:spPr>
        <p:txBody>
          <a:bodyPr>
            <a:normAutofit/>
          </a:bodyPr>
          <a:lstStyle/>
          <a:p>
            <a:pPr marL="0" indent="0">
              <a:buNone/>
            </a:pPr>
            <a:r>
              <a:rPr lang="es-MX" sz="1800" dirty="0">
                <a:solidFill>
                  <a:schemeClr val="tx1"/>
                </a:solidFill>
                <a:latin typeface="Arial" panose="020B0604020202020204" pitchFamily="34" charset="0"/>
                <a:cs typeface="Arial" panose="020B0604020202020204" pitchFamily="34" charset="0"/>
              </a:rPr>
              <a:t>Como son las diversas definiciones que nos ofrecen los autores sobre Educación a Distancia, los antecedentes, sus principios y tendencias, los componentes de igual manera se presentara le definición de una plataforma y las diversidades de plataformas que existen, por último la definición de un modelo institucional y los diferentes modelos institucionales. </a:t>
            </a:r>
            <a:endParaRPr lang="es-MX" sz="1800" dirty="0" smtClean="0">
              <a:solidFill>
                <a:schemeClr val="tx1"/>
              </a:solidFill>
              <a:latin typeface="Arial" panose="020B0604020202020204" pitchFamily="34" charset="0"/>
              <a:cs typeface="Arial" panose="020B0604020202020204" pitchFamily="34" charset="0"/>
            </a:endParaRPr>
          </a:p>
          <a:p>
            <a:pPr marL="0" indent="0">
              <a:buNone/>
            </a:pPr>
            <a:endParaRPr lang="es-MX" sz="1800" dirty="0">
              <a:solidFill>
                <a:schemeClr val="tx1"/>
              </a:solidFill>
              <a:latin typeface="Arial" panose="020B0604020202020204" pitchFamily="34" charset="0"/>
              <a:cs typeface="Arial" panose="020B0604020202020204" pitchFamily="34" charset="0"/>
            </a:endParaRPr>
          </a:p>
          <a:p>
            <a:pPr marL="0" indent="0">
              <a:buNone/>
            </a:pPr>
            <a:r>
              <a:rPr lang="es-MX" sz="1800" dirty="0">
                <a:solidFill>
                  <a:schemeClr val="tx1"/>
                </a:solidFill>
                <a:latin typeface="Arial" panose="020B0604020202020204" pitchFamily="34" charset="0"/>
                <a:cs typeface="Arial" panose="020B0604020202020204" pitchFamily="34" charset="0"/>
              </a:rPr>
              <a:t>También se mostrara una valoración acerca de las reflexiones mostradas en las clases así como los aprendizajes y experiencias que me deja en las actividades de construcción.</a:t>
            </a:r>
          </a:p>
          <a:p>
            <a:r>
              <a:rPr lang="es-MX" sz="1800" dirty="0">
                <a:solidFill>
                  <a:schemeClr val="tx1"/>
                </a:solidFill>
                <a:latin typeface="Arial" panose="020B0604020202020204" pitchFamily="34" charset="0"/>
                <a:cs typeface="Arial" panose="020B0604020202020204" pitchFamily="34" charset="0"/>
              </a:rPr>
              <a:t>Con la finalidad de reflexionar sobre mí desempeño en la unidad de aprendizaje y alcanzar cada día ser una persona autocritica y capaz de aprender de los errores y éxitos que se me presenten a lo largo del camino de mi  </a:t>
            </a:r>
            <a:r>
              <a:rPr lang="es-MX" sz="1800" dirty="0" smtClean="0">
                <a:solidFill>
                  <a:schemeClr val="tx1"/>
                </a:solidFill>
                <a:latin typeface="Arial" panose="020B0604020202020204" pitchFamily="34" charset="0"/>
                <a:cs typeface="Arial" panose="020B0604020202020204" pitchFamily="34" charset="0"/>
              </a:rPr>
              <a:t>formación</a:t>
            </a:r>
          </a:p>
          <a:p>
            <a:r>
              <a:rPr lang="es-MX" sz="1800" dirty="0">
                <a:solidFill>
                  <a:schemeClr val="tx1"/>
                </a:solidFill>
                <a:latin typeface="Arial" panose="020B0604020202020204" pitchFamily="34" charset="0"/>
                <a:cs typeface="Arial" panose="020B0604020202020204" pitchFamily="34" charset="0"/>
              </a:rPr>
              <a:t>A continuación se presenta el análisis de los aprendizajes apropiados de las diversas temáticas y la valoración de las reflexiones y los aprendizajes de las actividades de construcción de la unidad de aprendizaje “Educación a distancia”.</a:t>
            </a:r>
          </a:p>
          <a:p>
            <a:endParaRPr lang="es-MX" sz="1800" dirty="0">
              <a:solidFill>
                <a:schemeClr val="tx1"/>
              </a:solidFill>
              <a:latin typeface="Arial" panose="020B0604020202020204" pitchFamily="34" charset="0"/>
              <a:cs typeface="Arial" panose="020B0604020202020204" pitchFamily="34" charset="0"/>
            </a:endParaRPr>
          </a:p>
          <a:p>
            <a:endParaRPr lang="es-MX" dirty="0"/>
          </a:p>
        </p:txBody>
      </p:sp>
    </p:spTree>
    <p:extLst>
      <p:ext uri="{BB962C8B-B14F-4D97-AF65-F5344CB8AC3E}">
        <p14:creationId xmlns:p14="http://schemas.microsoft.com/office/powerpoint/2010/main" val="2600327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564152" y="257778"/>
            <a:ext cx="2190750" cy="2085975"/>
          </a:xfrm>
        </p:spPr>
      </p:pic>
      <p:sp>
        <p:nvSpPr>
          <p:cNvPr id="6" name="Título 1"/>
          <p:cNvSpPr txBox="1">
            <a:spLocks/>
          </p:cNvSpPr>
          <p:nvPr/>
        </p:nvSpPr>
        <p:spPr>
          <a:xfrm>
            <a:off x="3930632" y="631064"/>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
        <p:nvSpPr>
          <p:cNvPr id="8" name="CuadroTexto 7"/>
          <p:cNvSpPr txBox="1"/>
          <p:nvPr/>
        </p:nvSpPr>
        <p:spPr>
          <a:xfrm>
            <a:off x="656822" y="1674051"/>
            <a:ext cx="9723550" cy="5816977"/>
          </a:xfrm>
          <a:prstGeom prst="rect">
            <a:avLst/>
          </a:prstGeom>
          <a:noFill/>
        </p:spPr>
        <p:txBody>
          <a:bodyPr wrap="square" rtlCol="0">
            <a:spAutoFit/>
          </a:bodyPr>
          <a:lstStyle/>
          <a:p>
            <a:r>
              <a:rPr lang="es-MX" dirty="0"/>
              <a:t>“</a:t>
            </a:r>
            <a:r>
              <a:rPr lang="es-MX" sz="2000" dirty="0"/>
              <a:t>Lo importante no es repetir lo leído, sino conectar con algo significativo, darle valor, asociar”. (Luis David Tobón. Es por eso que mencionare los aprendizajes significativos apropiados de las diversas temáticas abordadas en el primer parcial  de la unidad  de aprendizaje “Educación a Distancia</a:t>
            </a:r>
            <a:r>
              <a:rPr lang="es-MX" sz="2000" dirty="0" smtClean="0"/>
              <a:t>”.</a:t>
            </a:r>
          </a:p>
          <a:p>
            <a:endParaRPr lang="es-MX" sz="2000" dirty="0"/>
          </a:p>
          <a:p>
            <a:r>
              <a:rPr lang="es-MX" sz="2000" dirty="0" smtClean="0"/>
              <a:t>Al </a:t>
            </a:r>
            <a:r>
              <a:rPr lang="es-MX" sz="2000" dirty="0"/>
              <a:t>hablar de educación a distancia, </a:t>
            </a:r>
            <a:r>
              <a:rPr lang="es-MX" sz="2000" dirty="0" smtClean="0"/>
              <a:t>el autor (</a:t>
            </a:r>
            <a:r>
              <a:rPr lang="es-MX" sz="2000" dirty="0"/>
              <a:t>José Luis García, 1986) considera que la educación a distancia es una estrategia educativa basada en la aplicación de la tecnología, donde el aprendizaje no tiene limitación del lugar, tiempo, ocupación o edad de los estudiantes. </a:t>
            </a:r>
            <a:endParaRPr lang="es-MX" sz="2000" dirty="0" smtClean="0"/>
          </a:p>
          <a:p>
            <a:endParaRPr lang="es-MX" sz="2000" dirty="0"/>
          </a:p>
          <a:p>
            <a:r>
              <a:rPr lang="es-MX" sz="2000" dirty="0" smtClean="0"/>
              <a:t>Con </a:t>
            </a:r>
            <a:r>
              <a:rPr lang="es-MX" sz="2000" dirty="0"/>
              <a:t>base a la información que nos proporciona los autores considero que la educación distancia es un modalidad innovadora utilizada como una estrategia para que cualquier ser humano pueda tener acceso a la educación sin importar la edad, raza, lugar de procedencia, etc. Donde el profesor es la persona encargada de diseñar los contenidos, actividades de resolución los cuales deben poseer una organización para llegar ser </a:t>
            </a:r>
            <a:r>
              <a:rPr lang="es-MX" sz="2000" dirty="0" err="1"/>
              <a:t>aprendibles</a:t>
            </a:r>
            <a:r>
              <a:rPr lang="es-MX" sz="2000" dirty="0"/>
              <a:t> a distancia.</a:t>
            </a:r>
            <a:endParaRPr lang="es-MX" sz="2000" dirty="0" smtClean="0"/>
          </a:p>
          <a:p>
            <a:endParaRPr lang="es-MX" dirty="0"/>
          </a:p>
          <a:p>
            <a:endParaRPr lang="es-MX" dirty="0" smtClean="0"/>
          </a:p>
          <a:p>
            <a:endParaRPr lang="es-MX" dirty="0"/>
          </a:p>
          <a:p>
            <a:endParaRPr lang="es-MX" dirty="0"/>
          </a:p>
        </p:txBody>
      </p:sp>
    </p:spTree>
    <p:extLst>
      <p:ext uri="{BB962C8B-B14F-4D97-AF65-F5344CB8AC3E}">
        <p14:creationId xmlns:p14="http://schemas.microsoft.com/office/powerpoint/2010/main" val="23145854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980082" y="2047570"/>
            <a:ext cx="10058400" cy="4023360"/>
          </a:xfrm>
        </p:spPr>
        <p:txBody>
          <a:bodyPr>
            <a:normAutofit lnSpcReduction="10000"/>
          </a:bodyPr>
          <a:lstStyle/>
          <a:p>
            <a:pPr>
              <a:lnSpc>
                <a:spcPct val="150000"/>
              </a:lnSpc>
            </a:pPr>
            <a:r>
              <a:rPr lang="es-MX" sz="1600" dirty="0">
                <a:solidFill>
                  <a:schemeClr val="tx1"/>
                </a:solidFill>
                <a:latin typeface="Arial" panose="020B0604020202020204" pitchFamily="34" charset="0"/>
                <a:cs typeface="Arial" panose="020B0604020202020204" pitchFamily="34" charset="0"/>
              </a:rPr>
              <a:t>La Educación a distancia ha evolucionado totalmente el sistema educativo, ya que el proceso de enseñanza-aprendizaje da un giro total por los avances tecnológicos y por la necesidad de aprender, por ello para comprender la influencia que tiene la Educación a distancia en la sociedad actual a continuación se presenta los antecedentes. </a:t>
            </a:r>
            <a:endParaRPr lang="es-MX" sz="1600" dirty="0" smtClean="0">
              <a:solidFill>
                <a:schemeClr val="tx1"/>
              </a:solidFill>
              <a:latin typeface="Arial" panose="020B0604020202020204" pitchFamily="34" charset="0"/>
              <a:cs typeface="Arial" panose="020B0604020202020204" pitchFamily="34" charset="0"/>
            </a:endParaRPr>
          </a:p>
          <a:p>
            <a:pPr marL="0" indent="0">
              <a:lnSpc>
                <a:spcPct val="150000"/>
              </a:lnSpc>
              <a:buNone/>
            </a:pPr>
            <a:r>
              <a:rPr lang="es-MX" sz="1600" dirty="0" smtClean="0">
                <a:solidFill>
                  <a:schemeClr val="tx1"/>
                </a:solidFill>
                <a:latin typeface="Arial" panose="020B0604020202020204" pitchFamily="34" charset="0"/>
                <a:cs typeface="Arial" panose="020B0604020202020204" pitchFamily="34" charset="0"/>
              </a:rPr>
              <a:t>El </a:t>
            </a:r>
            <a:r>
              <a:rPr lang="es-MX" sz="1600" dirty="0">
                <a:solidFill>
                  <a:schemeClr val="tx1"/>
                </a:solidFill>
                <a:latin typeface="Arial" panose="020B0604020202020204" pitchFamily="34" charset="0"/>
                <a:cs typeface="Arial" panose="020B0604020202020204" pitchFamily="34" charset="0"/>
              </a:rPr>
              <a:t>surgimiento de esta modalidad se da por diversos factores </a:t>
            </a:r>
            <a:r>
              <a:rPr lang="es-MX" sz="1600" dirty="0" smtClean="0">
                <a:solidFill>
                  <a:schemeClr val="tx1"/>
                </a:solidFill>
                <a:latin typeface="Arial" panose="020B0604020202020204" pitchFamily="34" charset="0"/>
                <a:cs typeface="Arial" panose="020B0604020202020204" pitchFamily="34" charset="0"/>
              </a:rPr>
              <a:t>como:</a:t>
            </a:r>
          </a:p>
          <a:p>
            <a:pPr>
              <a:lnSpc>
                <a:spcPct val="100000"/>
              </a:lnSpc>
              <a:buFont typeface="Wingdings" panose="05000000000000000000" pitchFamily="2" charset="2"/>
              <a:buChar char="Ø"/>
            </a:pPr>
            <a:r>
              <a:rPr lang="es-MX" sz="1600" dirty="0" smtClean="0">
                <a:solidFill>
                  <a:schemeClr val="tx1"/>
                </a:solidFill>
                <a:latin typeface="Arial" panose="020B0604020202020204" pitchFamily="34" charset="0"/>
                <a:cs typeface="Arial" panose="020B0604020202020204" pitchFamily="34" charset="0"/>
              </a:rPr>
              <a:t>La falta </a:t>
            </a:r>
            <a:r>
              <a:rPr lang="es-MX" sz="1600" dirty="0">
                <a:solidFill>
                  <a:schemeClr val="tx1"/>
                </a:solidFill>
                <a:latin typeface="Arial" panose="020B0604020202020204" pitchFamily="34" charset="0"/>
                <a:cs typeface="Arial" panose="020B0604020202020204" pitchFamily="34" charset="0"/>
              </a:rPr>
              <a:t>de recursos económicos para seguir </a:t>
            </a:r>
            <a:r>
              <a:rPr lang="es-MX" sz="1600" dirty="0" smtClean="0">
                <a:solidFill>
                  <a:schemeClr val="tx1"/>
                </a:solidFill>
                <a:latin typeface="Arial" panose="020B0604020202020204" pitchFamily="34" charset="0"/>
                <a:cs typeface="Arial" panose="020B0604020202020204" pitchFamily="34" charset="0"/>
              </a:rPr>
              <a:t>estudiando.</a:t>
            </a:r>
          </a:p>
          <a:p>
            <a:pPr>
              <a:lnSpc>
                <a:spcPct val="100000"/>
              </a:lnSpc>
              <a:buFont typeface="Wingdings" panose="05000000000000000000" pitchFamily="2" charset="2"/>
              <a:buChar char="Ø"/>
            </a:pPr>
            <a:r>
              <a:rPr lang="es-MX" sz="1600" dirty="0" smtClean="0">
                <a:solidFill>
                  <a:schemeClr val="tx1"/>
                </a:solidFill>
                <a:latin typeface="Arial" panose="020B0604020202020204" pitchFamily="34" charset="0"/>
                <a:cs typeface="Arial" panose="020B0604020202020204" pitchFamily="34" charset="0"/>
              </a:rPr>
              <a:t>la </a:t>
            </a:r>
            <a:r>
              <a:rPr lang="es-MX" sz="1600" dirty="0">
                <a:solidFill>
                  <a:schemeClr val="tx1"/>
                </a:solidFill>
                <a:latin typeface="Arial" panose="020B0604020202020204" pitchFamily="34" charset="0"/>
                <a:cs typeface="Arial" panose="020B0604020202020204" pitchFamily="34" charset="0"/>
              </a:rPr>
              <a:t>falta de personal para poder </a:t>
            </a:r>
            <a:r>
              <a:rPr lang="es-MX" sz="1600" dirty="0" smtClean="0">
                <a:solidFill>
                  <a:schemeClr val="tx1"/>
                </a:solidFill>
                <a:latin typeface="Arial" panose="020B0604020202020204" pitchFamily="34" charset="0"/>
                <a:cs typeface="Arial" panose="020B0604020202020204" pitchFamily="34" charset="0"/>
              </a:rPr>
              <a:t>enseñar.</a:t>
            </a:r>
          </a:p>
          <a:p>
            <a:pPr>
              <a:lnSpc>
                <a:spcPct val="100000"/>
              </a:lnSpc>
              <a:buFont typeface="Wingdings" panose="05000000000000000000" pitchFamily="2" charset="2"/>
              <a:buChar char="Ø"/>
            </a:pPr>
            <a:r>
              <a:rPr lang="es-MX" sz="1600" dirty="0">
                <a:solidFill>
                  <a:schemeClr val="tx1"/>
                </a:solidFill>
                <a:latin typeface="Arial" panose="020B0604020202020204" pitchFamily="34" charset="0"/>
                <a:cs typeface="Arial" panose="020B0604020202020204" pitchFamily="34" charset="0"/>
              </a:rPr>
              <a:t>R</a:t>
            </a:r>
            <a:r>
              <a:rPr lang="es-MX" sz="1600" dirty="0" smtClean="0">
                <a:solidFill>
                  <a:schemeClr val="tx1"/>
                </a:solidFill>
                <a:latin typeface="Arial" panose="020B0604020202020204" pitchFamily="34" charset="0"/>
                <a:cs typeface="Arial" panose="020B0604020202020204" pitchFamily="34" charset="0"/>
              </a:rPr>
              <a:t>esidía </a:t>
            </a:r>
            <a:r>
              <a:rPr lang="es-MX" sz="1600" dirty="0">
                <a:solidFill>
                  <a:schemeClr val="tx1"/>
                </a:solidFill>
                <a:latin typeface="Arial" panose="020B0604020202020204" pitchFamily="34" charset="0"/>
                <a:cs typeface="Arial" panose="020B0604020202020204" pitchFamily="34" charset="0"/>
              </a:rPr>
              <a:t>en zonas geográficas </a:t>
            </a:r>
            <a:r>
              <a:rPr lang="es-MX" sz="1600" dirty="0" smtClean="0">
                <a:solidFill>
                  <a:schemeClr val="tx1"/>
                </a:solidFill>
                <a:latin typeface="Arial" panose="020B0604020202020204" pitchFamily="34" charset="0"/>
                <a:cs typeface="Arial" panose="020B0604020202020204" pitchFamily="34" charset="0"/>
              </a:rPr>
              <a:t>alejadas.</a:t>
            </a:r>
          </a:p>
          <a:p>
            <a:pPr>
              <a:lnSpc>
                <a:spcPct val="100000"/>
              </a:lnSpc>
              <a:buFont typeface="Wingdings" panose="05000000000000000000" pitchFamily="2" charset="2"/>
              <a:buChar char="Ø"/>
            </a:pPr>
            <a:r>
              <a:rPr lang="es-MX" sz="1600" dirty="0">
                <a:solidFill>
                  <a:schemeClr val="tx1"/>
                </a:solidFill>
                <a:latin typeface="Arial" panose="020B0604020202020204" pitchFamily="34" charset="0"/>
                <a:cs typeface="Arial" panose="020B0604020202020204" pitchFamily="34" charset="0"/>
              </a:rPr>
              <a:t>N</a:t>
            </a:r>
            <a:r>
              <a:rPr lang="es-MX" sz="1600" dirty="0" smtClean="0">
                <a:solidFill>
                  <a:schemeClr val="tx1"/>
                </a:solidFill>
                <a:latin typeface="Arial" panose="020B0604020202020204" pitchFamily="34" charset="0"/>
                <a:cs typeface="Arial" panose="020B0604020202020204" pitchFamily="34" charset="0"/>
              </a:rPr>
              <a:t>o </a:t>
            </a:r>
            <a:r>
              <a:rPr lang="es-MX" sz="1600" dirty="0">
                <a:solidFill>
                  <a:schemeClr val="tx1"/>
                </a:solidFill>
                <a:latin typeface="Arial" panose="020B0604020202020204" pitchFamily="34" charset="0"/>
                <a:cs typeface="Arial" panose="020B0604020202020204" pitchFamily="34" charset="0"/>
              </a:rPr>
              <a:t>podían acudir a los centros educativos por el trabajo, enfermedades, por atender el hogar y porque las personas eran mayores de edad. </a:t>
            </a:r>
            <a:endParaRPr lang="es-MX" sz="1600" dirty="0">
              <a:solidFill>
                <a:schemeClr val="tx1"/>
              </a:solidFill>
              <a:latin typeface="Arial" panose="020B0604020202020204" pitchFamily="34" charset="0"/>
              <a:cs typeface="Arial" panose="020B0604020202020204" pitchFamily="34" charset="0"/>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29523" y="347729"/>
            <a:ext cx="2619375" cy="1699841"/>
          </a:xfrm>
          <a:prstGeom prst="rect">
            <a:avLst/>
          </a:prstGeom>
        </p:spPr>
      </p:pic>
      <p:sp>
        <p:nvSpPr>
          <p:cNvPr id="4" name="Título 1"/>
          <p:cNvSpPr txBox="1">
            <a:spLocks/>
          </p:cNvSpPr>
          <p:nvPr/>
        </p:nvSpPr>
        <p:spPr>
          <a:xfrm>
            <a:off x="3930632" y="34772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Tree>
    <p:extLst>
      <p:ext uri="{BB962C8B-B14F-4D97-AF65-F5344CB8AC3E}">
        <p14:creationId xmlns:p14="http://schemas.microsoft.com/office/powerpoint/2010/main" val="1699673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descr="C:\Users\hpdv5\Pictures\images (7).jpg"/>
          <p:cNvPicPr/>
          <p:nvPr/>
        </p:nvPicPr>
        <p:blipFill>
          <a:blip r:embed="rId2">
            <a:extLst>
              <a:ext uri="{28A0092B-C50C-407E-A947-70E740481C1C}">
                <a14:useLocalDpi xmlns:a14="http://schemas.microsoft.com/office/drawing/2010/main" val="0"/>
              </a:ext>
            </a:extLst>
          </a:blip>
          <a:srcRect/>
          <a:stretch>
            <a:fillRect/>
          </a:stretch>
        </p:blipFill>
        <p:spPr bwMode="auto">
          <a:xfrm>
            <a:off x="10034176" y="4683091"/>
            <a:ext cx="2172970" cy="1583055"/>
          </a:xfrm>
          <a:prstGeom prst="rect">
            <a:avLst/>
          </a:prstGeom>
          <a:noFill/>
          <a:ln>
            <a:noFill/>
          </a:ln>
        </p:spPr>
      </p:pic>
      <p:pic>
        <p:nvPicPr>
          <p:cNvPr id="7" name="Imagen 6" descr="C:\Users\hpdv5\Pictures\descarga (14).jpg"/>
          <p:cNvPicPr/>
          <p:nvPr/>
        </p:nvPicPr>
        <p:blipFill>
          <a:blip r:embed="rId3">
            <a:extLst>
              <a:ext uri="{28A0092B-C50C-407E-A947-70E740481C1C}">
                <a14:useLocalDpi xmlns:a14="http://schemas.microsoft.com/office/drawing/2010/main" val="0"/>
              </a:ext>
            </a:extLst>
          </a:blip>
          <a:srcRect/>
          <a:stretch>
            <a:fillRect/>
          </a:stretch>
        </p:blipFill>
        <p:spPr bwMode="auto">
          <a:xfrm>
            <a:off x="128443" y="5092806"/>
            <a:ext cx="1508125" cy="1552575"/>
          </a:xfrm>
          <a:prstGeom prst="rect">
            <a:avLst/>
          </a:prstGeom>
          <a:noFill/>
          <a:ln>
            <a:noFill/>
          </a:ln>
        </p:spPr>
      </p:pic>
      <p:sp>
        <p:nvSpPr>
          <p:cNvPr id="3" name="Marcador de contenido 2"/>
          <p:cNvSpPr>
            <a:spLocks noGrp="1"/>
          </p:cNvSpPr>
          <p:nvPr>
            <p:ph idx="1"/>
          </p:nvPr>
        </p:nvSpPr>
        <p:spPr>
          <a:xfrm>
            <a:off x="1251827" y="1845733"/>
            <a:ext cx="10058400" cy="4023360"/>
          </a:xfrm>
        </p:spPr>
        <p:txBody>
          <a:bodyPr/>
          <a:lstStyle/>
          <a:p>
            <a:pPr>
              <a:lnSpc>
                <a:spcPct val="150000"/>
              </a:lnSpc>
            </a:pPr>
            <a:r>
              <a:rPr lang="es-MX" sz="1600" dirty="0" smtClean="0">
                <a:solidFill>
                  <a:schemeClr val="tx1"/>
                </a:solidFill>
                <a:latin typeface="Arial" panose="020B0604020202020204" pitchFamily="34" charset="0"/>
                <a:cs typeface="Arial" panose="020B0604020202020204" pitchFamily="34" charset="0"/>
              </a:rPr>
              <a:t>Necesario crear </a:t>
            </a:r>
            <a:r>
              <a:rPr lang="es-MX" sz="1600" dirty="0">
                <a:solidFill>
                  <a:schemeClr val="tx1"/>
                </a:solidFill>
                <a:latin typeface="Arial" panose="020B0604020202020204" pitchFamily="34" charset="0"/>
                <a:cs typeface="Arial" panose="020B0604020202020204" pitchFamily="34" charset="0"/>
              </a:rPr>
              <a:t>instituciones educativas para satisfacer esta gran de manda de </a:t>
            </a:r>
            <a:r>
              <a:rPr lang="es-MX" sz="1600" dirty="0" smtClean="0">
                <a:solidFill>
                  <a:schemeClr val="tx1"/>
                </a:solidFill>
                <a:latin typeface="Arial" panose="020B0604020202020204" pitchFamily="34" charset="0"/>
                <a:cs typeface="Arial" panose="020B0604020202020204" pitchFamily="34" charset="0"/>
              </a:rPr>
              <a:t>las personas menos favorecidas. </a:t>
            </a:r>
          </a:p>
          <a:p>
            <a:pPr>
              <a:lnSpc>
                <a:spcPct val="150000"/>
              </a:lnSpc>
            </a:pPr>
            <a:r>
              <a:rPr lang="es-MX" sz="1600" dirty="0" smtClean="0">
                <a:solidFill>
                  <a:schemeClr val="tx1"/>
                </a:solidFill>
                <a:latin typeface="Arial" panose="020B0604020202020204" pitchFamily="34" charset="0"/>
                <a:cs typeface="Arial" panose="020B0604020202020204" pitchFamily="34" charset="0"/>
              </a:rPr>
              <a:t>Con la a </a:t>
            </a:r>
            <a:r>
              <a:rPr lang="es-MX" sz="1600" dirty="0">
                <a:solidFill>
                  <a:schemeClr val="tx1"/>
                </a:solidFill>
                <a:latin typeface="Arial" panose="020B0604020202020204" pitchFamily="34" charset="0"/>
                <a:cs typeface="Arial" panose="020B0604020202020204" pitchFamily="34" charset="0"/>
              </a:rPr>
              <a:t>aparición de la escritura, la imprenta, la correspondencia permitió que las personas combinaran la educación y el trabajo adaptándose a los cambios sociales y tecnológicos. </a:t>
            </a:r>
            <a:endParaRPr lang="es-MX" sz="1600" dirty="0" smtClean="0">
              <a:solidFill>
                <a:schemeClr val="tx1"/>
              </a:solidFill>
              <a:latin typeface="Arial" panose="020B0604020202020204" pitchFamily="34" charset="0"/>
              <a:cs typeface="Arial" panose="020B0604020202020204" pitchFamily="34" charset="0"/>
            </a:endParaRPr>
          </a:p>
          <a:p>
            <a:pPr>
              <a:lnSpc>
                <a:spcPct val="150000"/>
              </a:lnSpc>
            </a:pPr>
            <a:r>
              <a:rPr lang="es-MX" sz="1600" dirty="0" smtClean="0">
                <a:solidFill>
                  <a:schemeClr val="tx1"/>
                </a:solidFill>
                <a:latin typeface="Arial" panose="020B0604020202020204" pitchFamily="34" charset="0"/>
                <a:cs typeface="Arial" panose="020B0604020202020204" pitchFamily="34" charset="0"/>
              </a:rPr>
              <a:t>Más </a:t>
            </a:r>
            <a:r>
              <a:rPr lang="es-MX" sz="1600" dirty="0">
                <a:solidFill>
                  <a:schemeClr val="tx1"/>
                </a:solidFill>
                <a:latin typeface="Arial" panose="020B0604020202020204" pitchFamily="34" charset="0"/>
                <a:cs typeface="Arial" panose="020B0604020202020204" pitchFamily="34" charset="0"/>
              </a:rPr>
              <a:t>tarde se incorporaron los equipos de grabación, reproducción y transmisión de texto, sonido e imagen, que permitió que los alumnos a través del estudio independiente aprendieran de forma eficaz.</a:t>
            </a:r>
          </a:p>
          <a:p>
            <a:pPr>
              <a:lnSpc>
                <a:spcPct val="150000"/>
              </a:lnSpc>
            </a:pPr>
            <a:r>
              <a:rPr lang="es-MX" sz="1600" dirty="0">
                <a:solidFill>
                  <a:schemeClr val="tx1"/>
                </a:solidFill>
                <a:latin typeface="Arial" panose="020B0604020202020204" pitchFamily="34" charset="0"/>
                <a:cs typeface="Arial" panose="020B0604020202020204" pitchFamily="34" charset="0"/>
              </a:rPr>
              <a:t>Es así, para que se pudiese dar la educación a distancia un factor que influyó fue el desarrollo tecnológico permitiendo una interacción entre docente- discente. Estas mismas se desarrollaron en cuatro tipos de generaciones, según </a:t>
            </a:r>
            <a:r>
              <a:rPr lang="es-MX" sz="1600" dirty="0" err="1">
                <a:solidFill>
                  <a:schemeClr val="tx1"/>
                </a:solidFill>
                <a:latin typeface="Arial" panose="020B0604020202020204" pitchFamily="34" charset="0"/>
                <a:cs typeface="Arial" panose="020B0604020202020204" pitchFamily="34" charset="0"/>
              </a:rPr>
              <a:t>Sherron</a:t>
            </a:r>
            <a:r>
              <a:rPr lang="es-MX" sz="1600" dirty="0">
                <a:solidFill>
                  <a:schemeClr val="tx1"/>
                </a:solidFill>
                <a:latin typeface="Arial" panose="020B0604020202020204" pitchFamily="34" charset="0"/>
                <a:cs typeface="Arial" panose="020B0604020202020204" pitchFamily="34" charset="0"/>
              </a:rPr>
              <a:t> y </a:t>
            </a:r>
            <a:r>
              <a:rPr lang="es-MX" sz="1600" dirty="0" err="1">
                <a:solidFill>
                  <a:schemeClr val="tx1"/>
                </a:solidFill>
                <a:latin typeface="Arial" panose="020B0604020202020204" pitchFamily="34" charset="0"/>
                <a:cs typeface="Arial" panose="020B0604020202020204" pitchFamily="34" charset="0"/>
              </a:rPr>
              <a:t>Boettcher</a:t>
            </a:r>
            <a:r>
              <a:rPr lang="es-MX" sz="1600" dirty="0">
                <a:solidFill>
                  <a:schemeClr val="tx1"/>
                </a:solidFill>
                <a:latin typeface="Arial" panose="020B0604020202020204" pitchFamily="34" charset="0"/>
                <a:cs typeface="Arial" panose="020B0604020202020204" pitchFamily="34" charset="0"/>
              </a:rPr>
              <a:t> (1997)</a:t>
            </a:r>
          </a:p>
        </p:txBody>
      </p:sp>
      <p:pic>
        <p:nvPicPr>
          <p:cNvPr id="6" name="Imagen 5" descr="C:\Users\hpdv5\Pictures\descarga.png"/>
          <p:cNvPicPr/>
          <p:nvPr/>
        </p:nvPicPr>
        <p:blipFill>
          <a:blip r:embed="rId4">
            <a:extLst>
              <a:ext uri="{28A0092B-C50C-407E-A947-70E740481C1C}">
                <a14:useLocalDpi xmlns:a14="http://schemas.microsoft.com/office/drawing/2010/main" val="0"/>
              </a:ext>
            </a:extLst>
          </a:blip>
          <a:srcRect/>
          <a:stretch>
            <a:fillRect/>
          </a:stretch>
        </p:blipFill>
        <p:spPr bwMode="auto">
          <a:xfrm>
            <a:off x="10034176" y="309156"/>
            <a:ext cx="1757045" cy="1056005"/>
          </a:xfrm>
          <a:prstGeom prst="rect">
            <a:avLst/>
          </a:prstGeom>
          <a:noFill/>
          <a:ln>
            <a:noFill/>
          </a:ln>
        </p:spPr>
      </p:pic>
      <p:sp>
        <p:nvSpPr>
          <p:cNvPr id="4"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pic>
        <p:nvPicPr>
          <p:cNvPr id="9" name="Imagen 8" descr="C:\Users\hpdv5\Pictures\descarga (15).jpg"/>
          <p:cNvPicPr/>
          <p:nvPr/>
        </p:nvPicPr>
        <p:blipFill>
          <a:blip r:embed="rId5">
            <a:extLst>
              <a:ext uri="{28A0092B-C50C-407E-A947-70E740481C1C}">
                <a14:useLocalDpi xmlns:a14="http://schemas.microsoft.com/office/drawing/2010/main" val="0"/>
              </a:ext>
            </a:extLst>
          </a:blip>
          <a:srcRect/>
          <a:stretch>
            <a:fillRect/>
          </a:stretch>
        </p:blipFill>
        <p:spPr bwMode="auto">
          <a:xfrm>
            <a:off x="128443" y="100692"/>
            <a:ext cx="2635885" cy="1603375"/>
          </a:xfrm>
          <a:prstGeom prst="rect">
            <a:avLst/>
          </a:prstGeom>
          <a:noFill/>
          <a:ln>
            <a:noFill/>
          </a:ln>
        </p:spPr>
      </p:pic>
    </p:spTree>
    <p:extLst>
      <p:ext uri="{BB962C8B-B14F-4D97-AF65-F5344CB8AC3E}">
        <p14:creationId xmlns:p14="http://schemas.microsoft.com/office/powerpoint/2010/main" val="2153686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097279" y="1845734"/>
            <a:ext cx="10445363" cy="4023360"/>
          </a:xfrm>
        </p:spPr>
        <p:txBody>
          <a:bodyPr>
            <a:normAutofit lnSpcReduction="10000"/>
          </a:bodyPr>
          <a:lstStyle/>
          <a:p>
            <a:pPr>
              <a:lnSpc>
                <a:spcPct val="10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La 1ra (1850 </a:t>
            </a:r>
            <a:r>
              <a:rPr lang="es-MX" sz="1800" dirty="0">
                <a:solidFill>
                  <a:schemeClr val="tx1"/>
                </a:solidFill>
                <a:latin typeface="Arial" panose="020B0604020202020204" pitchFamily="34" charset="0"/>
                <a:cs typeface="Arial" panose="020B0604020202020204" pitchFamily="34" charset="0"/>
              </a:rPr>
              <a:t>a </a:t>
            </a:r>
            <a:r>
              <a:rPr lang="es-MX" sz="1800" dirty="0" smtClean="0">
                <a:solidFill>
                  <a:schemeClr val="tx1"/>
                </a:solidFill>
                <a:latin typeface="Arial" panose="020B0604020202020204" pitchFamily="34" charset="0"/>
                <a:cs typeface="Arial" panose="020B0604020202020204" pitchFamily="34" charset="0"/>
              </a:rPr>
              <a:t>1960) medios </a:t>
            </a:r>
            <a:r>
              <a:rPr lang="es-MX" sz="1800" dirty="0">
                <a:solidFill>
                  <a:schemeClr val="tx1"/>
                </a:solidFill>
                <a:latin typeface="Arial" panose="020B0604020202020204" pitchFamily="34" charset="0"/>
                <a:cs typeface="Arial" panose="020B0604020202020204" pitchFamily="34" charset="0"/>
              </a:rPr>
              <a:t>como la radio, la televisión y el material impreso para transmitir la </a:t>
            </a:r>
            <a:r>
              <a:rPr lang="es-MX" sz="1800" dirty="0" smtClean="0">
                <a:solidFill>
                  <a:schemeClr val="tx1"/>
                </a:solidFill>
                <a:latin typeface="Arial" panose="020B0604020202020204" pitchFamily="34" charset="0"/>
                <a:cs typeface="Arial" panose="020B0604020202020204" pitchFamily="34" charset="0"/>
              </a:rPr>
              <a:t>información ( ninguna interacción </a:t>
            </a:r>
            <a:r>
              <a:rPr lang="es-MX" sz="1800" dirty="0">
                <a:solidFill>
                  <a:schemeClr val="tx1"/>
                </a:solidFill>
                <a:latin typeface="Arial" panose="020B0604020202020204" pitchFamily="34" charset="0"/>
                <a:cs typeface="Arial" panose="020B0604020202020204" pitchFamily="34" charset="0"/>
              </a:rPr>
              <a:t>entre </a:t>
            </a:r>
            <a:r>
              <a:rPr lang="es-MX" sz="1800" dirty="0" smtClean="0">
                <a:solidFill>
                  <a:schemeClr val="tx1"/>
                </a:solidFill>
                <a:latin typeface="Arial" panose="020B0604020202020204" pitchFamily="34" charset="0"/>
                <a:cs typeface="Arial" panose="020B0604020202020204" pitchFamily="34" charset="0"/>
              </a:rPr>
              <a:t>D-d).</a:t>
            </a:r>
          </a:p>
          <a:p>
            <a:pPr>
              <a:lnSpc>
                <a:spcPct val="100000"/>
              </a:lnSpc>
              <a:buFont typeface="Wingdings" panose="05000000000000000000" pitchFamily="2" charset="2"/>
              <a:buChar char="Ø"/>
            </a:pPr>
            <a:r>
              <a:rPr lang="es-MX" sz="1800" dirty="0">
                <a:solidFill>
                  <a:schemeClr val="tx1"/>
                </a:solidFill>
                <a:latin typeface="Arial" panose="020B0604020202020204" pitchFamily="34" charset="0"/>
                <a:cs typeface="Arial" panose="020B0604020202020204" pitchFamily="34" charset="0"/>
              </a:rPr>
              <a:t>La 2da </a:t>
            </a:r>
            <a:r>
              <a:rPr lang="es-MX" sz="1800" dirty="0" smtClean="0">
                <a:solidFill>
                  <a:schemeClr val="tx1"/>
                </a:solidFill>
                <a:latin typeface="Arial" panose="020B0604020202020204" pitchFamily="34" charset="0"/>
                <a:cs typeface="Arial" panose="020B0604020202020204" pitchFamily="34" charset="0"/>
              </a:rPr>
              <a:t> (</a:t>
            </a:r>
            <a:r>
              <a:rPr lang="es-MX" sz="1800" dirty="0">
                <a:solidFill>
                  <a:schemeClr val="tx1"/>
                </a:solidFill>
                <a:latin typeface="Arial" panose="020B0604020202020204" pitchFamily="34" charset="0"/>
                <a:cs typeface="Arial" panose="020B0604020202020204" pitchFamily="34" charset="0"/>
              </a:rPr>
              <a:t>1960 a 1985 </a:t>
            </a:r>
            <a:r>
              <a:rPr lang="es-MX" sz="1800" dirty="0" smtClean="0">
                <a:solidFill>
                  <a:schemeClr val="tx1"/>
                </a:solidFill>
                <a:latin typeface="Arial" panose="020B0604020202020204" pitchFamily="34" charset="0"/>
                <a:cs typeface="Arial" panose="020B0604020202020204" pitchFamily="34" charset="0"/>
              </a:rPr>
              <a:t>) medios </a:t>
            </a:r>
            <a:r>
              <a:rPr lang="es-MX" sz="1800" dirty="0">
                <a:solidFill>
                  <a:schemeClr val="tx1"/>
                </a:solidFill>
                <a:latin typeface="Arial" panose="020B0604020202020204" pitchFamily="34" charset="0"/>
                <a:cs typeface="Arial" panose="020B0604020202020204" pitchFamily="34" charset="0"/>
              </a:rPr>
              <a:t>como el videograbador, el teléfono y el televisor. </a:t>
            </a:r>
            <a:r>
              <a:rPr lang="es-MX" sz="1800" dirty="0" smtClean="0">
                <a:solidFill>
                  <a:schemeClr val="tx1"/>
                </a:solidFill>
                <a:latin typeface="Arial" panose="020B0604020202020204" pitchFamily="34" charset="0"/>
                <a:cs typeface="Arial" panose="020B0604020202020204" pitchFamily="34" charset="0"/>
              </a:rPr>
              <a:t> Se comienza </a:t>
            </a:r>
            <a:r>
              <a:rPr lang="es-MX" sz="1800" dirty="0">
                <a:solidFill>
                  <a:schemeClr val="tx1"/>
                </a:solidFill>
                <a:latin typeface="Arial" panose="020B0604020202020204" pitchFamily="34" charset="0"/>
                <a:cs typeface="Arial" panose="020B0604020202020204" pitchFamily="34" charset="0"/>
              </a:rPr>
              <a:t>a dar respuesta por correo a las dudas presentadas, se devuelve los trabajos </a:t>
            </a:r>
            <a:r>
              <a:rPr lang="es-MX" sz="1800" dirty="0" smtClean="0">
                <a:solidFill>
                  <a:schemeClr val="tx1"/>
                </a:solidFill>
                <a:latin typeface="Arial" panose="020B0604020202020204" pitchFamily="34" charset="0"/>
                <a:cs typeface="Arial" panose="020B0604020202020204" pitchFamily="34" charset="0"/>
              </a:rPr>
              <a:t>corregidos. (motivación) </a:t>
            </a:r>
          </a:p>
          <a:p>
            <a:pPr>
              <a:lnSpc>
                <a:spcPct val="10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La 3ra (1985 </a:t>
            </a:r>
            <a:r>
              <a:rPr lang="es-MX" sz="1800" dirty="0">
                <a:solidFill>
                  <a:schemeClr val="tx1"/>
                </a:solidFill>
                <a:latin typeface="Arial" panose="020B0604020202020204" pitchFamily="34" charset="0"/>
                <a:cs typeface="Arial" panose="020B0604020202020204" pitchFamily="34" charset="0"/>
              </a:rPr>
              <a:t>a </a:t>
            </a:r>
            <a:r>
              <a:rPr lang="es-MX" sz="1800" dirty="0" smtClean="0">
                <a:solidFill>
                  <a:schemeClr val="tx1"/>
                </a:solidFill>
                <a:latin typeface="Arial" panose="020B0604020202020204" pitchFamily="34" charset="0"/>
                <a:cs typeface="Arial" panose="020B0604020202020204" pitchFamily="34" charset="0"/>
              </a:rPr>
              <a:t>1995) se </a:t>
            </a:r>
            <a:r>
              <a:rPr lang="es-MX" sz="1800" dirty="0">
                <a:solidFill>
                  <a:schemeClr val="tx1"/>
                </a:solidFill>
                <a:latin typeface="Arial" panose="020B0604020202020204" pitchFamily="34" charset="0"/>
                <a:cs typeface="Arial" panose="020B0604020202020204" pitchFamily="34" charset="0"/>
              </a:rPr>
              <a:t>integró el computador, la Internet y el uso de videoconferencia. </a:t>
            </a:r>
            <a:endParaRPr lang="es-MX" sz="1800" dirty="0" smtClean="0">
              <a:solidFill>
                <a:schemeClr val="tx1"/>
              </a:solidFill>
              <a:latin typeface="Arial" panose="020B0604020202020204" pitchFamily="34" charset="0"/>
              <a:cs typeface="Arial" panose="020B0604020202020204" pitchFamily="34" charset="0"/>
            </a:endParaRPr>
          </a:p>
          <a:p>
            <a:pPr>
              <a:lnSpc>
                <a:spcPct val="10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La 4ta (</a:t>
            </a:r>
            <a:r>
              <a:rPr lang="es-MX" sz="1800" dirty="0">
                <a:solidFill>
                  <a:schemeClr val="tx1"/>
                </a:solidFill>
                <a:latin typeface="Arial" panose="020B0604020202020204" pitchFamily="34" charset="0"/>
                <a:cs typeface="Arial" panose="020B0604020202020204" pitchFamily="34" charset="0"/>
              </a:rPr>
              <a:t>1995 al </a:t>
            </a:r>
            <a:r>
              <a:rPr lang="es-MX" sz="1800" dirty="0" smtClean="0">
                <a:solidFill>
                  <a:schemeClr val="tx1"/>
                </a:solidFill>
                <a:latin typeface="Arial" panose="020B0604020202020204" pitchFamily="34" charset="0"/>
                <a:cs typeface="Arial" panose="020B0604020202020204" pitchFamily="34" charset="0"/>
              </a:rPr>
              <a:t>2005) fue </a:t>
            </a:r>
            <a:r>
              <a:rPr lang="es-MX" sz="1800" dirty="0">
                <a:solidFill>
                  <a:schemeClr val="tx1"/>
                </a:solidFill>
                <a:latin typeface="Arial" panose="020B0604020202020204" pitchFamily="34" charset="0"/>
                <a:cs typeface="Arial" panose="020B0604020202020204" pitchFamily="34" charset="0"/>
              </a:rPr>
              <a:t>evolucionando debido a la investigación </a:t>
            </a:r>
            <a:r>
              <a:rPr lang="es-MX" sz="1800" dirty="0" smtClean="0">
                <a:solidFill>
                  <a:schemeClr val="tx1"/>
                </a:solidFill>
                <a:latin typeface="Arial" panose="020B0604020202020204" pitchFamily="34" charset="0"/>
                <a:cs typeface="Arial" panose="020B0604020202020204" pitchFamily="34" charset="0"/>
              </a:rPr>
              <a:t>(incremento </a:t>
            </a:r>
            <a:r>
              <a:rPr lang="es-MX" sz="1800" dirty="0">
                <a:solidFill>
                  <a:schemeClr val="tx1"/>
                </a:solidFill>
                <a:latin typeface="Arial" panose="020B0604020202020204" pitchFamily="34" charset="0"/>
                <a:cs typeface="Arial" panose="020B0604020202020204" pitchFamily="34" charset="0"/>
              </a:rPr>
              <a:t>a la </a:t>
            </a:r>
            <a:r>
              <a:rPr lang="es-MX" sz="1800" dirty="0" smtClean="0">
                <a:solidFill>
                  <a:schemeClr val="tx1"/>
                </a:solidFill>
                <a:latin typeface="Arial" panose="020B0604020202020204" pitchFamily="34" charset="0"/>
                <a:cs typeface="Arial" panose="020B0604020202020204" pitchFamily="34" charset="0"/>
              </a:rPr>
              <a:t>interacción)</a:t>
            </a:r>
          </a:p>
          <a:p>
            <a:pPr marL="0" indent="0">
              <a:lnSpc>
                <a:spcPct val="100000"/>
              </a:lnSpc>
              <a:buNone/>
            </a:pPr>
            <a:r>
              <a:rPr lang="es-MX" sz="1800" dirty="0" smtClean="0">
                <a:solidFill>
                  <a:schemeClr val="tx1"/>
                </a:solidFill>
                <a:latin typeface="Arial" panose="020B0604020202020204" pitchFamily="34" charset="0"/>
                <a:cs typeface="Arial" panose="020B0604020202020204" pitchFamily="34" charset="0"/>
              </a:rPr>
              <a:t>Cuando </a:t>
            </a:r>
            <a:r>
              <a:rPr lang="es-MX" sz="1800" dirty="0">
                <a:solidFill>
                  <a:schemeClr val="tx1"/>
                </a:solidFill>
                <a:latin typeface="Arial" panose="020B0604020202020204" pitchFamily="34" charset="0"/>
                <a:cs typeface="Arial" panose="020B0604020202020204" pitchFamily="34" charset="0"/>
              </a:rPr>
              <a:t>hablamos del sistema de Educación a distancia bebemos integrar los elementos básicos que lo </a:t>
            </a:r>
            <a:r>
              <a:rPr lang="es-MX" sz="1800" dirty="0" smtClean="0">
                <a:solidFill>
                  <a:schemeClr val="tx1"/>
                </a:solidFill>
                <a:latin typeface="Arial" panose="020B0604020202020204" pitchFamily="34" charset="0"/>
                <a:cs typeface="Arial" panose="020B0604020202020204" pitchFamily="34" charset="0"/>
              </a:rPr>
              <a:t>integran:</a:t>
            </a:r>
          </a:p>
          <a:p>
            <a:pPr>
              <a:lnSpc>
                <a:spcPct val="120000"/>
              </a:lnSpc>
              <a:spcAft>
                <a:spcPts val="0"/>
              </a:spcAft>
              <a:buFont typeface="Wingdings" panose="05000000000000000000" pitchFamily="2" charset="2"/>
              <a:buChar char="§"/>
            </a:pPr>
            <a:r>
              <a:rPr lang="es-MX" sz="1800" dirty="0">
                <a:solidFill>
                  <a:schemeClr val="tx1"/>
                </a:solidFill>
                <a:latin typeface="Arial" panose="020B0604020202020204" pitchFamily="34" charset="0"/>
                <a:cs typeface="Arial" panose="020B0604020202020204" pitchFamily="34" charset="0"/>
              </a:rPr>
              <a:t>El estudiante: </a:t>
            </a:r>
            <a:r>
              <a:rPr lang="es-MX" sz="1800" dirty="0" smtClean="0">
                <a:solidFill>
                  <a:schemeClr val="tx1"/>
                </a:solidFill>
                <a:latin typeface="Arial" panose="020B0604020202020204" pitchFamily="34" charset="0"/>
                <a:cs typeface="Arial" panose="020B0604020202020204" pitchFamily="34" charset="0"/>
              </a:rPr>
              <a:t>vivir </a:t>
            </a:r>
            <a:r>
              <a:rPr lang="es-MX" sz="1800" dirty="0">
                <a:solidFill>
                  <a:schemeClr val="tx1"/>
                </a:solidFill>
                <a:latin typeface="Arial" panose="020B0604020202020204" pitchFamily="34" charset="0"/>
                <a:cs typeface="Arial" panose="020B0604020202020204" pitchFamily="34" charset="0"/>
              </a:rPr>
              <a:t>alejado de los centros educativos, </a:t>
            </a:r>
            <a:r>
              <a:rPr lang="es-MX" sz="1800" dirty="0" smtClean="0">
                <a:solidFill>
                  <a:schemeClr val="tx1"/>
                </a:solidFill>
                <a:latin typeface="Arial" panose="020B0604020202020204" pitchFamily="34" charset="0"/>
                <a:cs typeface="Arial" panose="020B0604020202020204" pitchFamily="34" charset="0"/>
              </a:rPr>
              <a:t>población </a:t>
            </a:r>
            <a:r>
              <a:rPr lang="es-MX" sz="1800" dirty="0">
                <a:solidFill>
                  <a:schemeClr val="tx1"/>
                </a:solidFill>
                <a:latin typeface="Arial" panose="020B0604020202020204" pitchFamily="34" charset="0"/>
                <a:cs typeface="Arial" panose="020B0604020202020204" pitchFamily="34" charset="0"/>
              </a:rPr>
              <a:t>adulta con aspiraciones de superación, </a:t>
            </a:r>
            <a:r>
              <a:rPr lang="es-MX" sz="1800" dirty="0" smtClean="0">
                <a:solidFill>
                  <a:schemeClr val="tx1"/>
                </a:solidFill>
                <a:latin typeface="Arial" panose="020B0604020202020204" pitchFamily="34" charset="0"/>
                <a:cs typeface="Arial" panose="020B0604020202020204" pitchFamily="34" charset="0"/>
              </a:rPr>
              <a:t>programe </a:t>
            </a:r>
            <a:r>
              <a:rPr lang="es-MX" sz="1800" dirty="0">
                <a:solidFill>
                  <a:schemeClr val="tx1"/>
                </a:solidFill>
                <a:latin typeface="Arial" panose="020B0604020202020204" pitchFamily="34" charset="0"/>
                <a:cs typeface="Arial" panose="020B0604020202020204" pitchFamily="34" charset="0"/>
              </a:rPr>
              <a:t>su tiempo de estudio de manera </a:t>
            </a:r>
            <a:r>
              <a:rPr lang="es-MX" sz="1800" dirty="0" smtClean="0">
                <a:solidFill>
                  <a:schemeClr val="tx1"/>
                </a:solidFill>
                <a:latin typeface="Arial" panose="020B0604020202020204" pitchFamily="34" charset="0"/>
                <a:cs typeface="Arial" panose="020B0604020202020204" pitchFamily="34" charset="0"/>
              </a:rPr>
              <a:t>independiente, capaz de autoevaluarse, ser una </a:t>
            </a:r>
            <a:r>
              <a:rPr lang="es-MX" sz="1800" dirty="0">
                <a:solidFill>
                  <a:schemeClr val="tx1"/>
                </a:solidFill>
                <a:latin typeface="Arial" panose="020B0604020202020204" pitchFamily="34" charset="0"/>
                <a:cs typeface="Arial" panose="020B0604020202020204" pitchFamily="34" charset="0"/>
              </a:rPr>
              <a:t>persona autónoma</a:t>
            </a:r>
            <a:r>
              <a:rPr lang="es-MX" sz="1800" dirty="0" smtClean="0">
                <a:solidFill>
                  <a:schemeClr val="tx1"/>
                </a:solidFill>
                <a:latin typeface="Arial" panose="020B0604020202020204" pitchFamily="34" charset="0"/>
                <a:cs typeface="Arial" panose="020B0604020202020204" pitchFamily="34" charset="0"/>
              </a:rPr>
              <a:t>.</a:t>
            </a:r>
            <a:endParaRPr lang="es-MX" dirty="0"/>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7325" y="137509"/>
            <a:ext cx="2124075" cy="1601139"/>
          </a:xfrm>
          <a:prstGeom prst="rect">
            <a:avLst/>
          </a:prstGeom>
        </p:spPr>
      </p:pic>
      <p:sp>
        <p:nvSpPr>
          <p:cNvPr id="4"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Tree>
    <p:extLst>
      <p:ext uri="{BB962C8B-B14F-4D97-AF65-F5344CB8AC3E}">
        <p14:creationId xmlns:p14="http://schemas.microsoft.com/office/powerpoint/2010/main" val="34222872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contenido 5" descr="C:\Users\hpdv5\Desktop\images (3).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833873" y="207686"/>
            <a:ext cx="2152650" cy="1409079"/>
          </a:xfrm>
          <a:prstGeom prst="rect">
            <a:avLst/>
          </a:prstGeom>
          <a:noFill/>
          <a:ln>
            <a:noFill/>
          </a:ln>
        </p:spPr>
      </p:pic>
      <p:sp>
        <p:nvSpPr>
          <p:cNvPr id="5"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
        <p:nvSpPr>
          <p:cNvPr id="9" name="CuadroTexto 8"/>
          <p:cNvSpPr txBox="1"/>
          <p:nvPr/>
        </p:nvSpPr>
        <p:spPr>
          <a:xfrm>
            <a:off x="881202" y="1926345"/>
            <a:ext cx="11105321" cy="4413516"/>
          </a:xfrm>
          <a:prstGeom prst="rect">
            <a:avLst/>
          </a:prstGeom>
          <a:noFill/>
        </p:spPr>
        <p:txBody>
          <a:bodyPr wrap="square" rtlCol="0">
            <a:spAutoFit/>
          </a:bodyPr>
          <a:lstStyle/>
          <a:p>
            <a:pPr marL="285750" indent="-285750">
              <a:lnSpc>
                <a:spcPct val="120000"/>
              </a:lnSpc>
              <a:spcAft>
                <a:spcPts val="0"/>
              </a:spcAft>
              <a:buFont typeface="Arial" panose="020B0604020202020204" pitchFamily="34" charset="0"/>
              <a:buChar char="•"/>
            </a:pPr>
            <a:r>
              <a:rPr lang="es-MX" dirty="0" smtClean="0">
                <a:latin typeface="Arial" panose="020B0604020202020204" pitchFamily="34" charset="0"/>
                <a:cs typeface="Arial" panose="020B0604020202020204" pitchFamily="34" charset="0"/>
              </a:rPr>
              <a:t>El </a:t>
            </a:r>
            <a:r>
              <a:rPr lang="es-MX" dirty="0">
                <a:latin typeface="Arial" panose="020B0604020202020204" pitchFamily="34" charset="0"/>
                <a:cs typeface="Arial" panose="020B0604020202020204" pitchFamily="34" charset="0"/>
              </a:rPr>
              <a:t>docente: el </a:t>
            </a:r>
            <a:r>
              <a:rPr lang="es-MX" dirty="0" smtClean="0">
                <a:latin typeface="Arial" panose="020B0604020202020204" pitchFamily="34" charset="0"/>
                <a:cs typeface="Arial" panose="020B0604020202020204" pitchFamily="34" charset="0"/>
              </a:rPr>
              <a:t>diseño, de la </a:t>
            </a:r>
            <a:r>
              <a:rPr lang="es-MX" dirty="0">
                <a:latin typeface="Arial" panose="020B0604020202020204" pitchFamily="34" charset="0"/>
                <a:cs typeface="Arial" panose="020B0604020202020204" pitchFamily="34" charset="0"/>
              </a:rPr>
              <a:t>programación de </a:t>
            </a:r>
            <a:r>
              <a:rPr lang="es-MX" dirty="0" smtClean="0">
                <a:latin typeface="Arial" panose="020B0604020202020204" pitchFamily="34" charset="0"/>
                <a:cs typeface="Arial" panose="020B0604020202020204" pitchFamily="34" charset="0"/>
              </a:rPr>
              <a:t>contenidos y evaluaciones, independiente, motivación</a:t>
            </a:r>
          </a:p>
          <a:p>
            <a:pPr marL="285750" indent="-285750">
              <a:lnSpc>
                <a:spcPct val="120000"/>
              </a:lnSpc>
              <a:spcAft>
                <a:spcPts val="0"/>
              </a:spcAft>
              <a:buFont typeface="Arial" panose="020B0604020202020204" pitchFamily="34" charset="0"/>
              <a:buChar char="•"/>
            </a:pPr>
            <a:endParaRPr lang="es-MX" dirty="0">
              <a:latin typeface="Arial" panose="020B0604020202020204" pitchFamily="34" charset="0"/>
              <a:cs typeface="Arial" panose="020B0604020202020204" pitchFamily="34" charset="0"/>
            </a:endParaRPr>
          </a:p>
          <a:p>
            <a:pPr>
              <a:lnSpc>
                <a:spcPct val="120000"/>
              </a:lnSpc>
              <a:spcAft>
                <a:spcPts val="0"/>
              </a:spcAft>
              <a:buFont typeface="Wingdings" panose="05000000000000000000" pitchFamily="2" charset="2"/>
              <a:buChar char="§"/>
            </a:pPr>
            <a:r>
              <a:rPr lang="es-MX" dirty="0">
                <a:latin typeface="Arial" panose="020B0604020202020204" pitchFamily="34" charset="0"/>
                <a:cs typeface="Arial" panose="020B0604020202020204" pitchFamily="34" charset="0"/>
              </a:rPr>
              <a:t>Los materiales</a:t>
            </a:r>
            <a:r>
              <a:rPr lang="es-MX" dirty="0" smtClean="0">
                <a:latin typeface="Arial" panose="020B0604020202020204" pitchFamily="34" charset="0"/>
                <a:cs typeface="Arial" panose="020B0604020202020204" pitchFamily="34" charset="0"/>
              </a:rPr>
              <a:t>: desarrollar </a:t>
            </a:r>
            <a:r>
              <a:rPr lang="es-MX" dirty="0">
                <a:latin typeface="Arial" panose="020B0604020202020204" pitchFamily="34" charset="0"/>
                <a:cs typeface="Arial" panose="020B0604020202020204" pitchFamily="34" charset="0"/>
              </a:rPr>
              <a:t>contenidos para el curso utilizando los materiales didácticos, crear actividades de estudio </a:t>
            </a:r>
            <a:endParaRPr lang="es-MX" dirty="0" smtClean="0">
              <a:latin typeface="Arial" panose="020B0604020202020204" pitchFamily="34" charset="0"/>
              <a:cs typeface="Arial" panose="020B0604020202020204" pitchFamily="34" charset="0"/>
            </a:endParaRPr>
          </a:p>
          <a:p>
            <a:pPr>
              <a:lnSpc>
                <a:spcPct val="120000"/>
              </a:lnSpc>
              <a:spcAft>
                <a:spcPts val="0"/>
              </a:spcAft>
            </a:pPr>
            <a:endParaRPr lang="es-MX" dirty="0">
              <a:latin typeface="Arial" panose="020B0604020202020204" pitchFamily="34" charset="0"/>
              <a:cs typeface="Arial" panose="020B0604020202020204" pitchFamily="34" charset="0"/>
            </a:endParaRPr>
          </a:p>
          <a:p>
            <a:pPr>
              <a:lnSpc>
                <a:spcPct val="120000"/>
              </a:lnSpc>
              <a:spcAft>
                <a:spcPts val="0"/>
              </a:spcAft>
              <a:buFont typeface="Wingdings" panose="05000000000000000000" pitchFamily="2" charset="2"/>
              <a:buChar char="§"/>
            </a:pPr>
            <a:r>
              <a:rPr lang="es-MX" dirty="0">
                <a:latin typeface="Arial" panose="020B0604020202020204" pitchFamily="34" charset="0"/>
                <a:cs typeface="Arial" panose="020B0604020202020204" pitchFamily="34" charset="0"/>
              </a:rPr>
              <a:t>La comunicación a través de los </a:t>
            </a:r>
            <a:r>
              <a:rPr lang="es-MX" dirty="0" smtClean="0">
                <a:latin typeface="Arial" panose="020B0604020202020204" pitchFamily="34" charset="0"/>
                <a:cs typeface="Arial" panose="020B0604020202020204" pitchFamily="34" charset="0"/>
              </a:rPr>
              <a:t>medios: elemento </a:t>
            </a:r>
            <a:r>
              <a:rPr lang="es-MX" dirty="0">
                <a:latin typeface="Arial" panose="020B0604020202020204" pitchFamily="34" charset="0"/>
                <a:cs typeface="Arial" panose="020B0604020202020204" pitchFamily="34" charset="0"/>
              </a:rPr>
              <a:t>fundamental es la comunicación ya </a:t>
            </a:r>
            <a:r>
              <a:rPr lang="es-MX" dirty="0" smtClean="0">
                <a:latin typeface="Arial" panose="020B0604020202020204" pitchFamily="34" charset="0"/>
                <a:cs typeface="Arial" panose="020B0604020202020204" pitchFamily="34" charset="0"/>
              </a:rPr>
              <a:t>que un </a:t>
            </a:r>
            <a:r>
              <a:rPr lang="es-MX" dirty="0">
                <a:latin typeface="Arial" panose="020B0604020202020204" pitchFamily="34" charset="0"/>
                <a:cs typeface="Arial" panose="020B0604020202020204" pitchFamily="34" charset="0"/>
              </a:rPr>
              <a:t>emisor ponga a disposición de uno o más receptores un mensaje educativo a través de un canal para permitir la recepción del </a:t>
            </a:r>
            <a:r>
              <a:rPr lang="es-MX" dirty="0" smtClean="0">
                <a:latin typeface="Arial" panose="020B0604020202020204" pitchFamily="34" charset="0"/>
                <a:cs typeface="Arial" panose="020B0604020202020204" pitchFamily="34" charset="0"/>
              </a:rPr>
              <a:t>mensaje:</a:t>
            </a:r>
          </a:p>
          <a:p>
            <a:pPr>
              <a:lnSpc>
                <a:spcPct val="120000"/>
              </a:lnSpc>
              <a:spcAft>
                <a:spcPts val="0"/>
              </a:spcAft>
            </a:pPr>
            <a:endParaRPr lang="es-MX" dirty="0">
              <a:latin typeface="Arial" panose="020B0604020202020204" pitchFamily="34" charset="0"/>
              <a:cs typeface="Arial" panose="020B0604020202020204" pitchFamily="34" charset="0"/>
            </a:endParaRPr>
          </a:p>
          <a:p>
            <a:pPr>
              <a:lnSpc>
                <a:spcPct val="120000"/>
              </a:lnSpc>
              <a:spcAft>
                <a:spcPts val="0"/>
              </a:spcAft>
              <a:buFont typeface="Wingdings" panose="05000000000000000000" pitchFamily="2" charset="2"/>
              <a:buChar char="§"/>
            </a:pPr>
            <a:r>
              <a:rPr lang="es-MX" dirty="0">
                <a:latin typeface="Arial" panose="020B0604020202020204" pitchFamily="34" charset="0"/>
                <a:cs typeface="Arial" panose="020B0604020202020204" pitchFamily="34" charset="0"/>
              </a:rPr>
              <a:t> La organización</a:t>
            </a:r>
            <a:r>
              <a:rPr lang="es-MX" dirty="0" smtClean="0">
                <a:latin typeface="Arial" panose="020B0604020202020204" pitchFamily="34" charset="0"/>
                <a:cs typeface="Arial" panose="020B0604020202020204" pitchFamily="34" charset="0"/>
              </a:rPr>
              <a:t>: la </a:t>
            </a:r>
            <a:r>
              <a:rPr lang="es-MX" dirty="0">
                <a:latin typeface="Arial" panose="020B0604020202020204" pitchFamily="34" charset="0"/>
                <a:cs typeface="Arial" panose="020B0604020202020204" pitchFamily="34" charset="0"/>
              </a:rPr>
              <a:t>institución </a:t>
            </a:r>
            <a:r>
              <a:rPr lang="es-MX" dirty="0" smtClean="0">
                <a:latin typeface="Arial" panose="020B0604020202020204" pitchFamily="34" charset="0"/>
                <a:cs typeface="Arial" panose="020B0604020202020204" pitchFamily="34" charset="0"/>
              </a:rPr>
              <a:t>debe agrupar </a:t>
            </a:r>
            <a:r>
              <a:rPr lang="es-MX" dirty="0">
                <a:latin typeface="Arial" panose="020B0604020202020204" pitchFamily="34" charset="0"/>
                <a:cs typeface="Arial" panose="020B0604020202020204" pitchFamily="34" charset="0"/>
              </a:rPr>
              <a:t>a los expertos en áreas que les permita desarrollar sus funciones los cuales son la dirección (</a:t>
            </a:r>
            <a:r>
              <a:rPr lang="es-MX" dirty="0" smtClean="0">
                <a:latin typeface="Arial" panose="020B0604020202020204" pitchFamily="34" charset="0"/>
                <a:cs typeface="Arial" panose="020B0604020202020204" pitchFamily="34" charset="0"/>
              </a:rPr>
              <a:t>coordinar </a:t>
            </a:r>
            <a:r>
              <a:rPr lang="es-MX" dirty="0">
                <a:latin typeface="Arial" panose="020B0604020202020204" pitchFamily="34" charset="0"/>
                <a:cs typeface="Arial" panose="020B0604020202020204" pitchFamily="34" charset="0"/>
              </a:rPr>
              <a:t>el  diseño del programa y su </a:t>
            </a:r>
            <a:r>
              <a:rPr lang="es-MX" dirty="0" smtClean="0">
                <a:latin typeface="Arial" panose="020B0604020202020204" pitchFamily="34" charset="0"/>
                <a:cs typeface="Arial" panose="020B0604020202020204" pitchFamily="34" charset="0"/>
              </a:rPr>
              <a:t>evaluación), la docencia (desarrollo </a:t>
            </a:r>
            <a:r>
              <a:rPr lang="es-MX" dirty="0">
                <a:latin typeface="Arial" panose="020B0604020202020204" pitchFamily="34" charset="0"/>
                <a:cs typeface="Arial" panose="020B0604020202020204" pitchFamily="34" charset="0"/>
              </a:rPr>
              <a:t>de los </a:t>
            </a:r>
            <a:r>
              <a:rPr lang="es-MX" dirty="0" smtClean="0">
                <a:latin typeface="Arial" panose="020B0604020202020204" pitchFamily="34" charset="0"/>
                <a:cs typeface="Arial" panose="020B0604020202020204" pitchFamily="34" charset="0"/>
              </a:rPr>
              <a:t>contenidos y de </a:t>
            </a:r>
            <a:r>
              <a:rPr lang="es-MX" dirty="0">
                <a:latin typeface="Arial" panose="020B0604020202020204" pitchFamily="34" charset="0"/>
                <a:cs typeface="Arial" panose="020B0604020202020204" pitchFamily="34" charset="0"/>
              </a:rPr>
              <a:t>los materiales </a:t>
            </a:r>
            <a:r>
              <a:rPr lang="es-MX" dirty="0" smtClean="0">
                <a:latin typeface="Arial" panose="020B0604020202020204" pitchFamily="34" charset="0"/>
                <a:cs typeface="Arial" panose="020B0604020202020204" pitchFamily="34" charset="0"/>
              </a:rPr>
              <a:t>didácticos) la </a:t>
            </a:r>
            <a:r>
              <a:rPr lang="es-MX" dirty="0">
                <a:latin typeface="Arial" panose="020B0604020202020204" pitchFamily="34" charset="0"/>
                <a:cs typeface="Arial" panose="020B0604020202020204" pitchFamily="34" charset="0"/>
              </a:rPr>
              <a:t>planeación y diseño de situaciones de aprendizaje </a:t>
            </a:r>
            <a:r>
              <a:rPr lang="es-MX" dirty="0" smtClean="0">
                <a:latin typeface="Arial" panose="020B0604020202020204" pitchFamily="34" charset="0"/>
                <a:cs typeface="Arial" panose="020B0604020202020204" pitchFamily="34" charset="0"/>
              </a:rPr>
              <a:t>la </a:t>
            </a:r>
            <a:r>
              <a:rPr lang="es-MX" dirty="0">
                <a:latin typeface="Arial" panose="020B0604020202020204" pitchFamily="34" charset="0"/>
                <a:cs typeface="Arial" panose="020B0604020202020204" pitchFamily="34" charset="0"/>
              </a:rPr>
              <a:t>mejora de la enseñanza a distancia. </a:t>
            </a:r>
          </a:p>
        </p:txBody>
      </p:sp>
    </p:spTree>
    <p:extLst>
      <p:ext uri="{BB962C8B-B14F-4D97-AF65-F5344CB8AC3E}">
        <p14:creationId xmlns:p14="http://schemas.microsoft.com/office/powerpoint/2010/main" val="3816910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10000"/>
          </a:bodyPr>
          <a:lstStyle/>
          <a:p>
            <a:pPr>
              <a:lnSpc>
                <a:spcPct val="100000"/>
              </a:lnSpc>
            </a:pPr>
            <a:r>
              <a:rPr lang="es-MX" sz="1800" dirty="0" smtClean="0">
                <a:solidFill>
                  <a:schemeClr val="tx1"/>
                </a:solidFill>
                <a:latin typeface="Arial" panose="020B0604020202020204" pitchFamily="34" charset="0"/>
                <a:cs typeface="Arial" panose="020B0604020202020204" pitchFamily="34" charset="0"/>
              </a:rPr>
              <a:t>La gran </a:t>
            </a:r>
            <a:r>
              <a:rPr lang="es-MX" sz="1800" dirty="0">
                <a:solidFill>
                  <a:schemeClr val="tx1"/>
                </a:solidFill>
                <a:latin typeface="Arial" panose="020B0604020202020204" pitchFamily="34" charset="0"/>
                <a:cs typeface="Arial" panose="020B0604020202020204" pitchFamily="34" charset="0"/>
              </a:rPr>
              <a:t>la influencia de la tecnología en el </a:t>
            </a:r>
            <a:r>
              <a:rPr lang="es-MX" sz="1800" dirty="0" smtClean="0">
                <a:solidFill>
                  <a:schemeClr val="tx1"/>
                </a:solidFill>
                <a:latin typeface="Arial" panose="020B0604020202020204" pitchFamily="34" charset="0"/>
                <a:cs typeface="Arial" panose="020B0604020202020204" pitchFamily="34" charset="0"/>
              </a:rPr>
              <a:t>ámbito </a:t>
            </a:r>
            <a:r>
              <a:rPr lang="es-MX" sz="1800" dirty="0">
                <a:solidFill>
                  <a:schemeClr val="tx1"/>
                </a:solidFill>
                <a:latin typeface="Arial" panose="020B0604020202020204" pitchFamily="34" charset="0"/>
                <a:cs typeface="Arial" panose="020B0604020202020204" pitchFamily="34" charset="0"/>
              </a:rPr>
              <a:t>educativo cada vez es mayor, de tal manera que toda la sociedad está inmersa. </a:t>
            </a:r>
            <a:endParaRPr lang="es-MX" sz="1800" dirty="0" smtClean="0">
              <a:solidFill>
                <a:schemeClr val="tx1"/>
              </a:solidFill>
              <a:latin typeface="Arial" panose="020B0604020202020204" pitchFamily="34" charset="0"/>
              <a:cs typeface="Arial" panose="020B0604020202020204" pitchFamily="34" charset="0"/>
            </a:endParaRPr>
          </a:p>
          <a:p>
            <a:pPr>
              <a:lnSpc>
                <a:spcPct val="100000"/>
              </a:lnSpc>
            </a:pPr>
            <a:r>
              <a:rPr lang="es-MX" sz="1800" dirty="0" smtClean="0">
                <a:solidFill>
                  <a:schemeClr val="tx1"/>
                </a:solidFill>
                <a:latin typeface="Arial" panose="020B0604020202020204" pitchFamily="34" charset="0"/>
                <a:cs typeface="Arial" panose="020B0604020202020204" pitchFamily="34" charset="0"/>
              </a:rPr>
              <a:t>Es </a:t>
            </a:r>
            <a:r>
              <a:rPr lang="es-MX" sz="1800" dirty="0">
                <a:solidFill>
                  <a:schemeClr val="tx1"/>
                </a:solidFill>
                <a:latin typeface="Arial" panose="020B0604020202020204" pitchFamily="34" charset="0"/>
                <a:cs typeface="Arial" panose="020B0604020202020204" pitchFamily="34" charset="0"/>
              </a:rPr>
              <a:t>por ello lo que hoy en la actualidad debemos responder a la demanda de la educación "</a:t>
            </a:r>
            <a:r>
              <a:rPr lang="es-MX" sz="1800" dirty="0" err="1">
                <a:solidFill>
                  <a:schemeClr val="tx1"/>
                </a:solidFill>
                <a:latin typeface="Arial" panose="020B0604020202020204" pitchFamily="34" charset="0"/>
                <a:cs typeface="Arial" panose="020B0604020202020204" pitchFamily="34" charset="0"/>
              </a:rPr>
              <a:t>on</a:t>
            </a:r>
            <a:r>
              <a:rPr lang="es-MX" sz="1800" dirty="0">
                <a:solidFill>
                  <a:schemeClr val="tx1"/>
                </a:solidFill>
                <a:latin typeface="Arial" panose="020B0604020202020204" pitchFamily="34" charset="0"/>
                <a:cs typeface="Arial" panose="020B0604020202020204" pitchFamily="34" charset="0"/>
              </a:rPr>
              <a:t> line"  básicamente es una formación en la web por medio de un ordenador donde el alumno aprende diversos contenidos a través de diferentes plataformas tecnológicas como son: </a:t>
            </a:r>
            <a:endParaRPr lang="es-MX" sz="1800" dirty="0" smtClean="0">
              <a:solidFill>
                <a:schemeClr val="tx1"/>
              </a:solidFill>
              <a:latin typeface="Arial" panose="020B0604020202020204" pitchFamily="34" charset="0"/>
              <a:cs typeface="Arial" panose="020B0604020202020204" pitchFamily="34" charset="0"/>
            </a:endParaRPr>
          </a:p>
          <a:p>
            <a:pPr>
              <a:lnSpc>
                <a:spcPct val="11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e-Educativa, </a:t>
            </a:r>
            <a:r>
              <a:rPr lang="es-MX" sz="1800" dirty="0" err="1" smtClean="0">
                <a:solidFill>
                  <a:schemeClr val="tx1"/>
                </a:solidFill>
                <a:latin typeface="Arial" panose="020B0604020202020204" pitchFamily="34" charset="0"/>
                <a:cs typeface="Arial" panose="020B0604020202020204" pitchFamily="34" charset="0"/>
              </a:rPr>
              <a:t>BlackBoard</a:t>
            </a:r>
            <a:r>
              <a:rPr lang="es-MX" sz="1800" dirty="0" smtClean="0">
                <a:solidFill>
                  <a:schemeClr val="tx1"/>
                </a:solidFill>
                <a:latin typeface="Arial" panose="020B0604020202020204" pitchFamily="34" charset="0"/>
                <a:cs typeface="Arial" panose="020B0604020202020204" pitchFamily="34" charset="0"/>
              </a:rPr>
              <a:t>,.</a:t>
            </a:r>
          </a:p>
          <a:p>
            <a:pPr>
              <a:lnSpc>
                <a:spcPct val="11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A tutor, </a:t>
            </a:r>
            <a:r>
              <a:rPr lang="es-MX" sz="1800" dirty="0" err="1" smtClean="0">
                <a:solidFill>
                  <a:schemeClr val="tx1"/>
                </a:solidFill>
                <a:latin typeface="Arial" panose="020B0604020202020204" pitchFamily="34" charset="0"/>
                <a:cs typeface="Arial" panose="020B0604020202020204" pitchFamily="34" charset="0"/>
              </a:rPr>
              <a:t>Claroline</a:t>
            </a:r>
            <a:r>
              <a:rPr lang="es-MX" sz="1800" dirty="0" smtClean="0">
                <a:solidFill>
                  <a:schemeClr val="tx1"/>
                </a:solidFill>
                <a:latin typeface="Arial" panose="020B0604020202020204" pitchFamily="34" charset="0"/>
                <a:cs typeface="Arial" panose="020B0604020202020204" pitchFamily="34" charset="0"/>
              </a:rPr>
              <a:t>.</a:t>
            </a:r>
          </a:p>
          <a:p>
            <a:pPr>
              <a:lnSpc>
                <a:spcPct val="11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Moodle</a:t>
            </a:r>
            <a:r>
              <a:rPr lang="es-MX" sz="1800" dirty="0">
                <a:solidFill>
                  <a:schemeClr val="tx1"/>
                </a:solidFill>
                <a:latin typeface="Arial" panose="020B0604020202020204" pitchFamily="34" charset="0"/>
                <a:cs typeface="Arial" panose="020B0604020202020204" pitchFamily="34" charset="0"/>
              </a:rPr>
              <a:t>, </a:t>
            </a:r>
            <a:r>
              <a:rPr lang="es-MX" sz="1800" dirty="0" err="1">
                <a:solidFill>
                  <a:schemeClr val="tx1"/>
                </a:solidFill>
                <a:latin typeface="Arial" panose="020B0604020202020204" pitchFamily="34" charset="0"/>
                <a:cs typeface="Arial" panose="020B0604020202020204" pitchFamily="34" charset="0"/>
              </a:rPr>
              <a:t>Educator</a:t>
            </a:r>
            <a:r>
              <a:rPr lang="es-MX" sz="1800" dirty="0">
                <a:solidFill>
                  <a:schemeClr val="tx1"/>
                </a:solidFill>
                <a:latin typeface="Arial" panose="020B0604020202020204" pitchFamily="34" charset="0"/>
                <a:cs typeface="Arial" panose="020B0604020202020204" pitchFamily="34" charset="0"/>
              </a:rPr>
              <a:t> y BSCW. </a:t>
            </a:r>
            <a:endParaRPr lang="es-MX" sz="1800" dirty="0" smtClean="0">
              <a:solidFill>
                <a:schemeClr val="tx1"/>
              </a:solidFill>
              <a:latin typeface="Arial" panose="020B0604020202020204" pitchFamily="34" charset="0"/>
              <a:cs typeface="Arial" panose="020B0604020202020204" pitchFamily="34" charset="0"/>
            </a:endParaRPr>
          </a:p>
          <a:p>
            <a:pPr>
              <a:lnSpc>
                <a:spcPct val="100000"/>
              </a:lnSpc>
              <a:buFont typeface="Wingdings" panose="05000000000000000000" pitchFamily="2" charset="2"/>
              <a:buChar char="Ø"/>
            </a:pPr>
            <a:r>
              <a:rPr lang="es-MX" sz="1800" dirty="0" smtClean="0">
                <a:solidFill>
                  <a:schemeClr val="tx1"/>
                </a:solidFill>
                <a:latin typeface="Arial" panose="020B0604020202020204" pitchFamily="34" charset="0"/>
                <a:cs typeface="Arial" panose="020B0604020202020204" pitchFamily="34" charset="0"/>
              </a:rPr>
              <a:t>Considerando </a:t>
            </a:r>
            <a:r>
              <a:rPr lang="es-MX" sz="1800" dirty="0">
                <a:solidFill>
                  <a:schemeClr val="tx1"/>
                </a:solidFill>
                <a:latin typeface="Arial" panose="020B0604020202020204" pitchFamily="34" charset="0"/>
                <a:cs typeface="Arial" panose="020B0604020202020204" pitchFamily="34" charset="0"/>
              </a:rPr>
              <a:t>lo que menciona el autor Jesús Castillo Vidal es que la plataformas de tener algunas características como la organización de los contenidos, debe haber un método para que el alumno pueda interaccionar y colaborar en las actividades, establecer una interacción entre profesor-alumno, se puedan desarrollar tareas, proyectos en la plataforma. </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6900" y="319356"/>
            <a:ext cx="2705100" cy="1380656"/>
          </a:xfrm>
          <a:prstGeom prst="rect">
            <a:avLst/>
          </a:prstGeom>
        </p:spPr>
      </p:pic>
      <p:sp>
        <p:nvSpPr>
          <p:cNvPr id="4" name="Título 1"/>
          <p:cNvSpPr txBox="1">
            <a:spLocks/>
          </p:cNvSpPr>
          <p:nvPr/>
        </p:nvSpPr>
        <p:spPr>
          <a:xfrm>
            <a:off x="3801844" y="695459"/>
            <a:ext cx="4157300" cy="669702"/>
          </a:xfrm>
          <a:prstGeom prst="rect">
            <a:avLst/>
          </a:prstGeom>
          <a:solidFill>
            <a:schemeClr val="bg2">
              <a:lumMod val="90000"/>
            </a:schemeClr>
          </a:solidFill>
        </p:spPr>
        <p:txBody>
          <a:bodyPr vert="horz" lIns="91440" tIns="45720" rIns="91440" bIns="45720" rtlCol="0" anchor="b">
            <a:normAutofit fontScale="25000" lnSpcReduction="20000"/>
          </a:bodyPr>
          <a:lstStyle>
            <a:lvl1pPr marL="0"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4400" b="1" i="1" dirty="0" smtClean="0">
                <a:solidFill>
                  <a:srgbClr val="0070C0"/>
                </a:solidFill>
              </a:rPr>
              <a:t/>
            </a:r>
            <a:br>
              <a:rPr lang="es-MX" sz="4400" b="1" i="1" dirty="0" smtClean="0">
                <a:solidFill>
                  <a:srgbClr val="0070C0"/>
                </a:solidFill>
              </a:rPr>
            </a:br>
            <a:r>
              <a:rPr lang="es-MX" sz="14400" b="1" i="1" dirty="0" smtClean="0">
                <a:solidFill>
                  <a:srgbClr val="0070C0"/>
                </a:solidFill>
              </a:rPr>
              <a:t>DESARROLLO</a:t>
            </a:r>
            <a:endParaRPr lang="es-MX" sz="16000" dirty="0"/>
          </a:p>
        </p:txBody>
      </p:sp>
    </p:spTree>
    <p:extLst>
      <p:ext uri="{BB962C8B-B14F-4D97-AF65-F5344CB8AC3E}">
        <p14:creationId xmlns:p14="http://schemas.microsoft.com/office/powerpoint/2010/main" val="3427672254"/>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242</TotalTime>
  <Words>1860</Words>
  <Application>Microsoft Office PowerPoint</Application>
  <PresentationFormat>Panorámica</PresentationFormat>
  <Paragraphs>97</Paragraphs>
  <Slides>13</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13</vt:i4>
      </vt:variant>
    </vt:vector>
  </HeadingPairs>
  <TitlesOfParts>
    <vt:vector size="19" baseType="lpstr">
      <vt:lpstr>Arial</vt:lpstr>
      <vt:lpstr>Calibri</vt:lpstr>
      <vt:lpstr>Calibri Light</vt:lpstr>
      <vt:lpstr>Times New Roman</vt:lpstr>
      <vt:lpstr>Wingdings</vt:lpstr>
      <vt:lpstr>Retrospección</vt:lpstr>
      <vt:lpstr>Presentación de PowerPoint</vt:lpstr>
      <vt:lpstr>          INTRODUCCIÓN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hpdv5</dc:creator>
  <cp:lastModifiedBy>hpdv5</cp:lastModifiedBy>
  <cp:revision>14</cp:revision>
  <dcterms:created xsi:type="dcterms:W3CDTF">2015-09-17T16:37:33Z</dcterms:created>
  <dcterms:modified xsi:type="dcterms:W3CDTF">2015-09-17T21:54:21Z</dcterms:modified>
</cp:coreProperties>
</file>