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32C7"/>
    <a:srgbClr val="1F27C5"/>
    <a:srgbClr val="EE2E2E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9/17/2015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9/17/2015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9/17/2015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9/17/2015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9/17/2015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9/17/2015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9/17/2015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tmp"/><Relationship Id="rId5" Type="http://schemas.openxmlformats.org/officeDocument/2006/relationships/image" Target="../media/image11.tmp"/><Relationship Id="rId4" Type="http://schemas.openxmlformats.org/officeDocument/2006/relationships/image" Target="../media/image10.tm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m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tmp"/><Relationship Id="rId4" Type="http://schemas.openxmlformats.org/officeDocument/2006/relationships/image" Target="../media/image15.tm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mp"/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4.tm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m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tmp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tmp"/><Relationship Id="rId4" Type="http://schemas.openxmlformats.org/officeDocument/2006/relationships/image" Target="../media/image10.tm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inta perforada 4"/>
          <p:cNvSpPr/>
          <p:nvPr/>
        </p:nvSpPr>
        <p:spPr>
          <a:xfrm>
            <a:off x="2152357" y="1387011"/>
            <a:ext cx="6949440" cy="1702191"/>
          </a:xfrm>
          <a:prstGeom prst="flowChartPunchedTape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b="1" dirty="0">
                <a:ln w="12700">
                  <a:solidFill>
                    <a:schemeClr val="accent5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</a:rPr>
              <a:t>Nohemí Ramírez Cuéllar </a:t>
            </a:r>
          </a:p>
          <a:p>
            <a:pPr algn="ctr"/>
            <a:endParaRPr lang="es-MX" dirty="0"/>
          </a:p>
        </p:txBody>
      </p:sp>
      <p:sp>
        <p:nvSpPr>
          <p:cNvPr id="7" name="Rectángulo 6"/>
          <p:cNvSpPr/>
          <p:nvPr/>
        </p:nvSpPr>
        <p:spPr>
          <a:xfrm>
            <a:off x="989759" y="463681"/>
            <a:ext cx="34224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PRESENTA:</a:t>
            </a:r>
            <a:endParaRPr lang="es-ES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8" name="Recortar rectángulo de esquina sencilla 7"/>
          <p:cNvSpPr/>
          <p:nvPr/>
        </p:nvSpPr>
        <p:spPr>
          <a:xfrm>
            <a:off x="2700996" y="3228439"/>
            <a:ext cx="6400801" cy="3355241"/>
          </a:xfrm>
          <a:prstGeom prst="snip1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s-MX" b="1" dirty="0" smtClean="0">
                <a:solidFill>
                  <a:schemeClr val="bg2">
                    <a:lumMod val="75000"/>
                  </a:schemeClr>
                </a:solidFill>
              </a:rPr>
              <a:t>MAESTRA EN PEDAGOGÍA.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MX" b="1" dirty="0" smtClean="0">
                <a:solidFill>
                  <a:schemeClr val="bg2">
                    <a:lumMod val="75000"/>
                  </a:schemeClr>
                </a:solidFill>
              </a:rPr>
              <a:t>TRABAJO CON EL DOCTOR ANGEL DÍAZ BARRIGA EN LA PUBLICACIÓN DE LA REVISTA TITULADA COMPETENCIAS EN 2014.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MX" b="1" dirty="0" smtClean="0">
                <a:solidFill>
                  <a:schemeClr val="bg2">
                    <a:lumMod val="75000"/>
                  </a:schemeClr>
                </a:solidFill>
              </a:rPr>
              <a:t>REALIZÓ PONENCIAS SOBRE EDUACIÓN Y PEDAGOGÍA EN LA UNAM.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MX" b="1" dirty="0" smtClean="0">
                <a:solidFill>
                  <a:schemeClr val="bg2">
                    <a:lumMod val="75000"/>
                  </a:schemeClr>
                </a:solidFill>
              </a:rPr>
              <a:t>PUBLICO EN 2014 SU DOCUMENTO TITULADO LA EDUCACIÓN A DISTANCIA RESPUESTA A LA NECESIDAD ACTUAL DE LA SOCIEDAD, EL CUAL HA TENIDO GRAN ACEPTACIÓN Y DEMANDA.</a:t>
            </a:r>
            <a:endParaRPr lang="es-MX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62" t="29058" r="21282"/>
          <a:stretch/>
        </p:blipFill>
        <p:spPr>
          <a:xfrm>
            <a:off x="9101797" y="1526248"/>
            <a:ext cx="3077968" cy="4902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2929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Rectángulo 3"/>
          <p:cNvSpPr/>
          <p:nvPr/>
        </p:nvSpPr>
        <p:spPr>
          <a:xfrm>
            <a:off x="1141412" y="1097279"/>
            <a:ext cx="104382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MX" sz="5400" b="1" u="sng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¡</a:t>
            </a:r>
            <a:r>
              <a:rPr lang="es-MX" sz="5400" b="1" u="sng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GRACIAS POR TU ATENCIÓN!</a:t>
            </a:r>
            <a:endParaRPr lang="es-MX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91365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0208" y="1075822"/>
            <a:ext cx="3491792" cy="41610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265562" y="295420"/>
            <a:ext cx="9692638" cy="1364567"/>
          </a:xfrm>
        </p:spPr>
        <p:txBody>
          <a:bodyPr>
            <a:normAutofit fontScale="90000"/>
          </a:bodyPr>
          <a:lstStyle/>
          <a:p>
            <a:r>
              <a:rPr lang="es-MX" sz="6000" dirty="0" smtClean="0">
                <a:solidFill>
                  <a:srgbClr val="002060"/>
                </a:solidFill>
                <a:latin typeface="AR CENA" panose="02000000000000000000" pitchFamily="2" charset="0"/>
              </a:rPr>
              <a:t>CURSO DE Educación a distancia</a:t>
            </a:r>
            <a:r>
              <a:rPr lang="es-MX" dirty="0" smtClean="0"/>
              <a:t/>
            </a:r>
            <a:br>
              <a:rPr lang="es-MX" dirty="0" smtClean="0"/>
            </a:br>
            <a:endParaRPr lang="es-MX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80694" y="1363773"/>
            <a:ext cx="8358883" cy="5037027"/>
          </a:xfrm>
        </p:spPr>
        <p:txBody>
          <a:bodyPr>
            <a:noAutofit/>
          </a:bodyPr>
          <a:lstStyle/>
          <a:p>
            <a:r>
              <a:rPr lang="es-MX" sz="1600" b="1" u="sng" dirty="0">
                <a:solidFill>
                  <a:schemeClr val="bg2">
                    <a:lumMod val="75000"/>
                  </a:schemeClr>
                </a:solidFill>
                <a:latin typeface="Berlin Sans FB Demi" panose="020E0802020502020306" pitchFamily="34" charset="0"/>
              </a:rPr>
              <a:t>Campo Formativo:</a:t>
            </a:r>
            <a:r>
              <a:rPr lang="es-MX" sz="1600" b="1" dirty="0">
                <a:solidFill>
                  <a:schemeClr val="bg2">
                    <a:lumMod val="75000"/>
                  </a:schemeClr>
                </a:solidFill>
                <a:latin typeface="Berlin Sans FB Demi" panose="020E0802020502020306" pitchFamily="34" charset="0"/>
              </a:rPr>
              <a:t> </a:t>
            </a:r>
            <a:endParaRPr lang="es-MX" sz="1600" b="1" dirty="0" smtClean="0">
              <a:solidFill>
                <a:schemeClr val="bg2">
                  <a:lumMod val="75000"/>
                </a:schemeClr>
              </a:solidFill>
              <a:latin typeface="Berlin Sans FB Demi" panose="020E0802020502020306" pitchFamily="34" charset="0"/>
            </a:endParaRPr>
          </a:p>
          <a:p>
            <a:r>
              <a:rPr lang="es-MX" sz="1600" b="1" dirty="0" smtClean="0">
                <a:solidFill>
                  <a:schemeClr val="tx1"/>
                </a:solidFill>
                <a:latin typeface="Berlin Sans FB Demi" panose="020E0802020502020306" pitchFamily="34" charset="0"/>
              </a:rPr>
              <a:t>Tecnologías </a:t>
            </a:r>
            <a:r>
              <a:rPr lang="es-MX" sz="1600" b="1" dirty="0">
                <a:solidFill>
                  <a:schemeClr val="tx1"/>
                </a:solidFill>
                <a:latin typeface="Berlin Sans FB Demi" panose="020E0802020502020306" pitchFamily="34" charset="0"/>
              </a:rPr>
              <a:t>de la Información y Comunicación. </a:t>
            </a:r>
          </a:p>
          <a:p>
            <a:r>
              <a:rPr lang="es-MX" sz="1600" b="1" dirty="0">
                <a:solidFill>
                  <a:schemeClr val="tx1"/>
                </a:solidFill>
                <a:latin typeface="Berlin Sans FB Demi" panose="020E0802020502020306" pitchFamily="34" charset="0"/>
              </a:rPr>
              <a:t> </a:t>
            </a:r>
            <a:r>
              <a:rPr lang="es-MX" sz="1600" b="1" u="sng" dirty="0" smtClean="0">
                <a:solidFill>
                  <a:schemeClr val="bg2">
                    <a:lumMod val="75000"/>
                  </a:schemeClr>
                </a:solidFill>
                <a:latin typeface="Berlin Sans FB Demi" panose="020E0802020502020306" pitchFamily="34" charset="0"/>
              </a:rPr>
              <a:t>Problema </a:t>
            </a:r>
            <a:r>
              <a:rPr lang="es-MX" sz="1600" b="1" u="sng" dirty="0">
                <a:solidFill>
                  <a:schemeClr val="bg2">
                    <a:lumMod val="75000"/>
                  </a:schemeClr>
                </a:solidFill>
                <a:latin typeface="Berlin Sans FB Demi" panose="020E0802020502020306" pitchFamily="34" charset="0"/>
              </a:rPr>
              <a:t>eje</a:t>
            </a:r>
            <a:r>
              <a:rPr lang="es-MX" sz="1600" b="1" u="sng" dirty="0" smtClean="0">
                <a:solidFill>
                  <a:schemeClr val="bg2">
                    <a:lumMod val="75000"/>
                  </a:schemeClr>
                </a:solidFill>
                <a:latin typeface="Berlin Sans FB Demi" panose="020E0802020502020306" pitchFamily="34" charset="0"/>
              </a:rPr>
              <a:t>:</a:t>
            </a:r>
          </a:p>
          <a:p>
            <a:r>
              <a:rPr lang="es-MX" sz="1600" b="1" dirty="0" smtClean="0">
                <a:solidFill>
                  <a:schemeClr val="tx1"/>
                </a:solidFill>
                <a:latin typeface="Berlin Sans FB Demi" panose="020E0802020502020306" pitchFamily="34" charset="0"/>
              </a:rPr>
              <a:t>Cómo </a:t>
            </a:r>
            <a:r>
              <a:rPr lang="es-MX" sz="1600" b="1" dirty="0">
                <a:solidFill>
                  <a:schemeClr val="tx1"/>
                </a:solidFill>
                <a:latin typeface="Berlin Sans FB Demi" panose="020E0802020502020306" pitchFamily="34" charset="0"/>
              </a:rPr>
              <a:t>aplicar eficientemente  las tecnologías de la información y comunicación para elaborar materiales </a:t>
            </a:r>
            <a:r>
              <a:rPr lang="es-MX" sz="1600" b="1" dirty="0" smtClean="0">
                <a:solidFill>
                  <a:schemeClr val="tx1"/>
                </a:solidFill>
                <a:latin typeface="Berlin Sans FB Demi" panose="020E0802020502020306" pitchFamily="34" charset="0"/>
              </a:rPr>
              <a:t>educativos </a:t>
            </a:r>
            <a:r>
              <a:rPr lang="es-MX" sz="1600" b="1" dirty="0">
                <a:solidFill>
                  <a:schemeClr val="tx1"/>
                </a:solidFill>
                <a:latin typeface="Berlin Sans FB Demi" panose="020E0802020502020306" pitchFamily="34" charset="0"/>
              </a:rPr>
              <a:t>apropiados a diversos contextos y como apoyo a los procesos de enseñanza /aprendizaje, presenciales y a distancia. </a:t>
            </a:r>
          </a:p>
          <a:p>
            <a:r>
              <a:rPr lang="es-MX" sz="1600" b="1" dirty="0">
                <a:solidFill>
                  <a:schemeClr val="tx1"/>
                </a:solidFill>
                <a:latin typeface="Berlin Sans FB Demi" panose="020E0802020502020306" pitchFamily="34" charset="0"/>
              </a:rPr>
              <a:t> </a:t>
            </a:r>
            <a:r>
              <a:rPr lang="es-MX" sz="1600" b="1" u="sng" dirty="0" smtClean="0">
                <a:solidFill>
                  <a:schemeClr val="bg2">
                    <a:lumMod val="75000"/>
                  </a:schemeClr>
                </a:solidFill>
                <a:latin typeface="Berlin Sans FB Demi" panose="020E0802020502020306" pitchFamily="34" charset="0"/>
              </a:rPr>
              <a:t>Competencias </a:t>
            </a:r>
            <a:r>
              <a:rPr lang="es-MX" sz="1600" b="1" u="sng" dirty="0">
                <a:solidFill>
                  <a:schemeClr val="bg2">
                    <a:lumMod val="75000"/>
                  </a:schemeClr>
                </a:solidFill>
                <a:latin typeface="Berlin Sans FB Demi" panose="020E0802020502020306" pitchFamily="34" charset="0"/>
              </a:rPr>
              <a:t>Específicas del Campo Formativo</a:t>
            </a:r>
            <a:r>
              <a:rPr lang="es-MX" sz="1600" b="1" u="sng" dirty="0" smtClean="0">
                <a:solidFill>
                  <a:schemeClr val="bg2">
                    <a:lumMod val="75000"/>
                  </a:schemeClr>
                </a:solidFill>
                <a:latin typeface="Berlin Sans FB Demi" panose="020E0802020502020306" pitchFamily="34" charset="0"/>
              </a:rPr>
              <a:t>:</a:t>
            </a:r>
          </a:p>
          <a:p>
            <a:r>
              <a:rPr lang="es-MX" sz="1600" b="1" dirty="0" smtClean="0">
                <a:solidFill>
                  <a:schemeClr val="tx1"/>
                </a:solidFill>
                <a:latin typeface="Berlin Sans FB Demi" panose="020E0802020502020306" pitchFamily="34" charset="0"/>
              </a:rPr>
              <a:t>Aplicar </a:t>
            </a:r>
            <a:r>
              <a:rPr lang="es-MX" sz="1600" b="1" dirty="0">
                <a:solidFill>
                  <a:schemeClr val="tx1"/>
                </a:solidFill>
                <a:latin typeface="Berlin Sans FB Demi" panose="020E0802020502020306" pitchFamily="34" charset="0"/>
              </a:rPr>
              <a:t>las tecnologías de la información y  comunicación para elaborar materiales educativos y como apoyo a los procesos de enseñanza /aprendizaje, presenciales y a distancia. </a:t>
            </a:r>
          </a:p>
          <a:p>
            <a:r>
              <a:rPr lang="es-MX" sz="1600" b="1" dirty="0">
                <a:solidFill>
                  <a:schemeClr val="tx1"/>
                </a:solidFill>
                <a:latin typeface="Berlin Sans FB Demi" panose="020E0802020502020306" pitchFamily="34" charset="0"/>
              </a:rPr>
              <a:t> </a:t>
            </a:r>
            <a:r>
              <a:rPr lang="es-MX" sz="1600" b="1" u="sng" dirty="0" smtClean="0">
                <a:solidFill>
                  <a:schemeClr val="bg2">
                    <a:lumMod val="75000"/>
                  </a:schemeClr>
                </a:solidFill>
                <a:latin typeface="Berlin Sans FB Demi" panose="020E0802020502020306" pitchFamily="34" charset="0"/>
              </a:rPr>
              <a:t>Propósito general: </a:t>
            </a:r>
          </a:p>
          <a:p>
            <a:r>
              <a:rPr lang="es-MX" sz="1600" b="1" dirty="0" smtClean="0">
                <a:solidFill>
                  <a:schemeClr val="tx1"/>
                </a:solidFill>
                <a:latin typeface="Berlin Sans FB Demi" panose="020E0802020502020306" pitchFamily="34" charset="0"/>
              </a:rPr>
              <a:t>Conocer </a:t>
            </a:r>
            <a:r>
              <a:rPr lang="es-MX" sz="1600" b="1" dirty="0">
                <a:solidFill>
                  <a:schemeClr val="tx1"/>
                </a:solidFill>
                <a:latin typeface="Berlin Sans FB Demi" panose="020E0802020502020306" pitchFamily="34" charset="0"/>
              </a:rPr>
              <a:t>los sustentos teóricos y prácticos que fundamentan la educación a distancia. </a:t>
            </a:r>
          </a:p>
        </p:txBody>
      </p:sp>
    </p:spTree>
    <p:extLst>
      <p:ext uri="{BB962C8B-B14F-4D97-AF65-F5344CB8AC3E}">
        <p14:creationId xmlns:p14="http://schemas.microsoft.com/office/powerpoint/2010/main" val="21885146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1.bp.blogspot.com/-X-pzf278VRo/UGN_7H1qOhI/AAAAAAAACfg/YOn6K8x4ACc/s1600/8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3617" y="2683325"/>
            <a:ext cx="1784761" cy="147242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esultado de imagen para aprendizaje procedimental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85"/>
          <a:stretch/>
        </p:blipFill>
        <p:spPr bwMode="auto">
          <a:xfrm>
            <a:off x="5664698" y="2293032"/>
            <a:ext cx="2438400" cy="154744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taxonomiamarzano.weebly.com/uploads/1/4/3/7/14375622/205751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372" y="1486716"/>
            <a:ext cx="2143125" cy="21336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Elipse 5"/>
          <p:cNvSpPr/>
          <p:nvPr/>
        </p:nvSpPr>
        <p:spPr>
          <a:xfrm>
            <a:off x="4372137" y="2883877"/>
            <a:ext cx="3454510" cy="349512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>
                <a:solidFill>
                  <a:srgbClr val="C00000"/>
                </a:solidFill>
                <a:latin typeface="Agency FB" panose="020B0503020202020204" pitchFamily="34" charset="0"/>
              </a:rPr>
              <a:t>Aprendizaje procedimental: </a:t>
            </a:r>
            <a:endParaRPr lang="es-MX" b="1" dirty="0" smtClean="0">
              <a:solidFill>
                <a:srgbClr val="C00000"/>
              </a:solidFill>
              <a:latin typeface="Agency FB" panose="020B0503020202020204" pitchFamily="34" charset="0"/>
            </a:endParaRPr>
          </a:p>
          <a:p>
            <a:pPr algn="ctr"/>
            <a:r>
              <a:rPr lang="es-MX" b="1" dirty="0" smtClean="0">
                <a:solidFill>
                  <a:schemeClr val="bg1"/>
                </a:solidFill>
                <a:latin typeface="Agency FB" panose="020B0503020202020204" pitchFamily="34" charset="0"/>
              </a:rPr>
              <a:t>El </a:t>
            </a:r>
            <a:r>
              <a:rPr lang="es-MX" b="1" dirty="0">
                <a:solidFill>
                  <a:schemeClr val="bg1"/>
                </a:solidFill>
                <a:latin typeface="Agency FB" panose="020B0503020202020204" pitchFamily="34" charset="0"/>
              </a:rPr>
              <a:t>estudiante analizará y utilizará plataformas educativas libres  para interactuar en ellas e intercambiar información.</a:t>
            </a:r>
          </a:p>
          <a:p>
            <a:pPr algn="ctr"/>
            <a:endParaRPr lang="es-MX" dirty="0"/>
          </a:p>
        </p:txBody>
      </p:sp>
      <p:sp>
        <p:nvSpPr>
          <p:cNvPr id="7" name="Elipse 6"/>
          <p:cNvSpPr/>
          <p:nvPr/>
        </p:nvSpPr>
        <p:spPr>
          <a:xfrm>
            <a:off x="8328378" y="3419540"/>
            <a:ext cx="3530000" cy="343846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>
                <a:solidFill>
                  <a:srgbClr val="C00000"/>
                </a:solidFill>
                <a:latin typeface="Agency FB" panose="020B0503020202020204" pitchFamily="34" charset="0"/>
              </a:rPr>
              <a:t>Aprendizaje actitudinal y valoral: </a:t>
            </a:r>
            <a:r>
              <a:rPr lang="es-MX" b="1" dirty="0">
                <a:solidFill>
                  <a:schemeClr val="bg1"/>
                </a:solidFill>
                <a:latin typeface="Agency FB" panose="020B0503020202020204" pitchFamily="34" charset="0"/>
              </a:rPr>
              <a:t>El alumno reconocerá la importancia de la comunicación escrita en los modelos de educación a distancia y el uso de las TIC e incorporará valores del Modelo Humanista Integrador basado en Competencias.</a:t>
            </a:r>
            <a:endParaRPr lang="es-MX" b="1" dirty="0">
              <a:solidFill>
                <a:schemeClr val="bg1"/>
              </a:solidFill>
            </a:endParaRPr>
          </a:p>
        </p:txBody>
      </p:sp>
      <p:sp>
        <p:nvSpPr>
          <p:cNvPr id="8" name="Elipse 7"/>
          <p:cNvSpPr/>
          <p:nvPr/>
        </p:nvSpPr>
        <p:spPr>
          <a:xfrm>
            <a:off x="271941" y="1914016"/>
            <a:ext cx="3453916" cy="3412603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b="1" dirty="0" smtClean="0">
                <a:solidFill>
                  <a:srgbClr val="C00000"/>
                </a:solidFill>
                <a:latin typeface="Agency FB" panose="020B0503020202020204" pitchFamily="34" charset="0"/>
              </a:rPr>
              <a:t>Aprendizaje </a:t>
            </a:r>
            <a:r>
              <a:rPr lang="es-MX" b="1" dirty="0">
                <a:solidFill>
                  <a:srgbClr val="C00000"/>
                </a:solidFill>
                <a:latin typeface="Agency FB" panose="020B0503020202020204" pitchFamily="34" charset="0"/>
              </a:rPr>
              <a:t>declarativo: </a:t>
            </a:r>
            <a:endParaRPr lang="es-MX" b="1" dirty="0" smtClean="0">
              <a:solidFill>
                <a:srgbClr val="C00000"/>
              </a:solidFill>
              <a:latin typeface="Agency FB" panose="020B0503020202020204" pitchFamily="34" charset="0"/>
            </a:endParaRPr>
          </a:p>
          <a:p>
            <a:r>
              <a:rPr lang="es-MX" b="1" dirty="0" smtClean="0">
                <a:solidFill>
                  <a:schemeClr val="bg1"/>
                </a:solidFill>
                <a:latin typeface="Agency FB" panose="020B0503020202020204" pitchFamily="34" charset="0"/>
              </a:rPr>
              <a:t>El </a:t>
            </a:r>
            <a:r>
              <a:rPr lang="es-MX" b="1" dirty="0">
                <a:solidFill>
                  <a:schemeClr val="bg1"/>
                </a:solidFill>
                <a:latin typeface="Agency FB" panose="020B0503020202020204" pitchFamily="34" charset="0"/>
              </a:rPr>
              <a:t>estudiante conocerá conceptos generales EaD, sus componentes, modelos de educación a distancia, y analizará los elementos para el diseño de un curso a distancia.  </a:t>
            </a:r>
          </a:p>
          <a:p>
            <a:pPr algn="ctr"/>
            <a:endParaRPr lang="es-MX" dirty="0"/>
          </a:p>
        </p:txBody>
      </p:sp>
      <p:sp>
        <p:nvSpPr>
          <p:cNvPr id="9" name="Rectángulo 8"/>
          <p:cNvSpPr/>
          <p:nvPr/>
        </p:nvSpPr>
        <p:spPr>
          <a:xfrm>
            <a:off x="1598508" y="90152"/>
            <a:ext cx="2754552" cy="12003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s-MX" sz="3600" b="1" dirty="0">
                <a:solidFill>
                  <a:schemeClr val="accent5">
                    <a:lumMod val="75000"/>
                  </a:schemeClr>
                </a:solidFill>
                <a:latin typeface="Agency FB" panose="020B0503020202020204" pitchFamily="34" charset="0"/>
              </a:rPr>
              <a:t>APRENDIZAJES ESPERADOS:</a:t>
            </a:r>
          </a:p>
        </p:txBody>
      </p:sp>
    </p:spTree>
    <p:extLst>
      <p:ext uri="{BB962C8B-B14F-4D97-AF65-F5344CB8AC3E}">
        <p14:creationId xmlns:p14="http://schemas.microsoft.com/office/powerpoint/2010/main" val="10769007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876" y="4512568"/>
            <a:ext cx="1461087" cy="19450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Rectángulo 4"/>
          <p:cNvSpPr/>
          <p:nvPr/>
        </p:nvSpPr>
        <p:spPr>
          <a:xfrm>
            <a:off x="203640" y="451627"/>
            <a:ext cx="991103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MX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PRODUCTOS OBTENIDOS DURANTE EL CURSO</a:t>
            </a:r>
            <a:endParaRPr lang="es-MX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2050" name="Picture 2" descr="http://divagacionestecnologicas.com/wp-content/uploads/2014/01/logopodcas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543" y="1790967"/>
            <a:ext cx="1882057" cy="188205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ángulo 6"/>
          <p:cNvSpPr/>
          <p:nvPr/>
        </p:nvSpPr>
        <p:spPr>
          <a:xfrm>
            <a:off x="1193827" y="3963248"/>
            <a:ext cx="20409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ES" b="1" dirty="0">
                <a:solidFill>
                  <a:srgbClr val="C00000"/>
                </a:solidFill>
                <a:latin typeface="Berlin Sans FB Demi" panose="020E0802020502020306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FOTO NOVELA</a:t>
            </a:r>
            <a:endParaRPr lang="es-MX" b="1" dirty="0">
              <a:solidFill>
                <a:srgbClr val="C00000"/>
              </a:solidFill>
              <a:latin typeface="Berlin Sans FB Demi" panose="020E0802020502020306" pitchFamily="34" charset="0"/>
              <a:ea typeface="Times New Roman" panose="02020603050405020304" pitchFamily="18" charset="0"/>
              <a:cs typeface="Tunga" panose="020B0502040204020203" pitchFamily="34" charset="0"/>
            </a:endParaRPr>
          </a:p>
        </p:txBody>
      </p:sp>
      <p:pic>
        <p:nvPicPr>
          <p:cNvPr id="10" name="Imagen 9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57" t="8351" r="35951" b="7589"/>
          <a:stretch/>
        </p:blipFill>
        <p:spPr bwMode="auto">
          <a:xfrm>
            <a:off x="6384854" y="3963248"/>
            <a:ext cx="1684053" cy="271081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Rectángulo 1"/>
          <p:cNvSpPr/>
          <p:nvPr/>
        </p:nvSpPr>
        <p:spPr>
          <a:xfrm>
            <a:off x="6384854" y="3420703"/>
            <a:ext cx="13484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s-ES" b="1" dirty="0">
                <a:solidFill>
                  <a:schemeClr val="accent4">
                    <a:lumMod val="75000"/>
                  </a:schemeClr>
                </a:solidFill>
                <a:latin typeface="Berlin Sans FB Demi" panose="020E0802020502020306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REVISTA</a:t>
            </a:r>
            <a:endParaRPr lang="es-MX" b="1" dirty="0">
              <a:solidFill>
                <a:schemeClr val="accent4">
                  <a:lumMod val="75000"/>
                </a:schemeClr>
              </a:solidFill>
              <a:latin typeface="Berlin Sans FB Demi" panose="020E0802020502020306" pitchFamily="34" charset="0"/>
              <a:ea typeface="Times New Roman" panose="02020603050405020304" pitchFamily="18" charset="0"/>
              <a:cs typeface="Tunga" panose="020B0502040204020203" pitchFamily="34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3763506" y="2932301"/>
            <a:ext cx="20730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Berlin Sans FB Demi" panose="020E0802020502020306" pitchFamily="34" charset="0"/>
                <a:ea typeface="Times New Roman" panose="02020603050405020304" pitchFamily="18" charset="0"/>
                <a:cs typeface="Tunga" panose="020B0502040204020203" pitchFamily="34" charset="0"/>
              </a:rPr>
              <a:t>PECHA KUCHA</a:t>
            </a:r>
            <a:endParaRPr lang="es-MX" b="1" dirty="0">
              <a:solidFill>
                <a:schemeClr val="tx2">
                  <a:lumMod val="75000"/>
                </a:schemeClr>
              </a:solidFill>
              <a:latin typeface="Berlin Sans FB Demi" panose="020E0802020502020306" pitchFamily="34" charset="0"/>
              <a:ea typeface="Times New Roman" panose="02020603050405020304" pitchFamily="18" charset="0"/>
              <a:cs typeface="Tunga" panose="020B0502040204020203" pitchFamily="34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8677419" y="2805622"/>
            <a:ext cx="28745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>
                <a:solidFill>
                  <a:srgbClr val="00FF00"/>
                </a:solidFill>
                <a:latin typeface="Berlin Sans FB Demi" panose="020E0802020502020306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PROYECTO INTEGRADOR</a:t>
            </a:r>
            <a:endParaRPr lang="es-MX" dirty="0">
              <a:solidFill>
                <a:srgbClr val="00FF00"/>
              </a:solidFill>
            </a:endParaRPr>
          </a:p>
        </p:txBody>
      </p:sp>
      <p:pic>
        <p:nvPicPr>
          <p:cNvPr id="12" name="Imagen 11" descr="eaduatx2015 - Nohemí Tercera sesión de aprendizaje - Google Chrome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44" r="63976" b="21027"/>
          <a:stretch/>
        </p:blipFill>
        <p:spPr>
          <a:xfrm>
            <a:off x="3633592" y="3474503"/>
            <a:ext cx="2202917" cy="1716154"/>
          </a:xfrm>
          <a:prstGeom prst="rect">
            <a:avLst/>
          </a:prstGeom>
        </p:spPr>
      </p:pic>
      <p:pic>
        <p:nvPicPr>
          <p:cNvPr id="11" name="Imagen 10" descr="portada, indice y bibliografia - Microsoft Word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1" t="19975" r="36931" b="23514"/>
          <a:stretch/>
        </p:blipFill>
        <p:spPr>
          <a:xfrm>
            <a:off x="9266941" y="3557055"/>
            <a:ext cx="2039857" cy="2225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736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344554" y="850006"/>
            <a:ext cx="7821429" cy="3966693"/>
          </a:xfrm>
        </p:spPr>
        <p:txBody>
          <a:bodyPr>
            <a:normAutofit fontScale="90000"/>
          </a:bodyPr>
          <a:lstStyle/>
          <a:p>
            <a:r>
              <a:rPr lang="es-MX" sz="2700" b="1" dirty="0" smtClean="0">
                <a:solidFill>
                  <a:srgbClr val="EE2E2E"/>
                </a:solidFill>
              </a:rPr>
              <a:t>Primera sesión de aprendizaje:</a:t>
            </a:r>
            <a:r>
              <a:rPr lang="es-MX" sz="2700" dirty="0" smtClean="0"/>
              <a:t/>
            </a:r>
            <a:br>
              <a:rPr lang="es-MX" sz="2700" dirty="0" smtClean="0"/>
            </a:br>
            <a:r>
              <a:rPr lang="es-MX" sz="2700" b="1" dirty="0" smtClean="0">
                <a:solidFill>
                  <a:srgbClr val="0070C0"/>
                </a:solidFill>
              </a:rPr>
              <a:t>-educación </a:t>
            </a:r>
            <a:r>
              <a:rPr lang="es-MX" sz="2700" b="1" dirty="0">
                <a:solidFill>
                  <a:srgbClr val="0070C0"/>
                </a:solidFill>
              </a:rPr>
              <a:t>A </a:t>
            </a:r>
            <a:r>
              <a:rPr lang="es-MX" sz="2700" b="1" dirty="0" smtClean="0">
                <a:solidFill>
                  <a:srgbClr val="0070C0"/>
                </a:solidFill>
              </a:rPr>
              <a:t>DISTANCIA:</a:t>
            </a:r>
            <a:br>
              <a:rPr lang="es-MX" sz="2700" b="1" dirty="0" smtClean="0">
                <a:solidFill>
                  <a:srgbClr val="0070C0"/>
                </a:solidFill>
              </a:rPr>
            </a:br>
            <a:r>
              <a:rPr lang="es-MX" sz="2700" b="1" dirty="0" smtClean="0">
                <a:solidFill>
                  <a:schemeClr val="bg1"/>
                </a:solidFill>
              </a:rPr>
              <a:t>*historia</a:t>
            </a:r>
            <a:br>
              <a:rPr lang="es-MX" sz="2700" b="1" dirty="0" smtClean="0">
                <a:solidFill>
                  <a:schemeClr val="bg1"/>
                </a:solidFill>
              </a:rPr>
            </a:br>
            <a:r>
              <a:rPr lang="es-MX" sz="2700" b="1" dirty="0" smtClean="0">
                <a:solidFill>
                  <a:schemeClr val="bg1"/>
                </a:solidFill>
              </a:rPr>
              <a:t>*necesidad educativa</a:t>
            </a:r>
            <a:br>
              <a:rPr lang="es-MX" sz="2700" b="1" dirty="0" smtClean="0">
                <a:solidFill>
                  <a:schemeClr val="bg1"/>
                </a:solidFill>
              </a:rPr>
            </a:br>
            <a:r>
              <a:rPr lang="es-MX" sz="2700" b="1" dirty="0" smtClean="0">
                <a:solidFill>
                  <a:schemeClr val="bg1"/>
                </a:solidFill>
              </a:rPr>
              <a:t>*ventajas</a:t>
            </a:r>
            <a:r>
              <a:rPr lang="es-MX" b="1" dirty="0" smtClean="0">
                <a:solidFill>
                  <a:schemeClr val="bg1"/>
                </a:solidFill>
              </a:rPr>
              <a:t/>
            </a:r>
            <a:br>
              <a:rPr lang="es-MX" b="1" dirty="0" smtClean="0">
                <a:solidFill>
                  <a:schemeClr val="bg1"/>
                </a:solidFill>
              </a:rPr>
            </a:br>
            <a:r>
              <a:rPr lang="es-MX" b="1" dirty="0" smtClean="0">
                <a:solidFill>
                  <a:srgbClr val="0070C0"/>
                </a:solidFill>
              </a:rPr>
              <a:t/>
            </a:r>
            <a:br>
              <a:rPr lang="es-MX" b="1" dirty="0" smtClean="0">
                <a:solidFill>
                  <a:srgbClr val="0070C0"/>
                </a:solidFill>
              </a:rPr>
            </a:br>
            <a:r>
              <a:rPr lang="es-MX" b="1" dirty="0" smtClean="0">
                <a:solidFill>
                  <a:srgbClr val="0070C0"/>
                </a:solidFill>
              </a:rPr>
              <a:t/>
            </a:r>
            <a:br>
              <a:rPr lang="es-MX" b="1" dirty="0" smtClean="0">
                <a:solidFill>
                  <a:srgbClr val="0070C0"/>
                </a:solidFill>
              </a:rPr>
            </a:br>
            <a:r>
              <a:rPr lang="es-MX" sz="2700" b="1" dirty="0" smtClean="0">
                <a:solidFill>
                  <a:srgbClr val="0070C0"/>
                </a:solidFill>
              </a:rPr>
              <a:t>-HISTORIA</a:t>
            </a:r>
            <a:r>
              <a:rPr lang="es-MX" sz="2700" b="1" dirty="0">
                <a:solidFill>
                  <a:srgbClr val="0070C0"/>
                </a:solidFill>
              </a:rPr>
              <a:t> DE LA EDUCACIÓN A </a:t>
            </a:r>
            <a:r>
              <a:rPr lang="es-MX" sz="2700" b="1" dirty="0" smtClean="0">
                <a:solidFill>
                  <a:srgbClr val="0070C0"/>
                </a:solidFill>
              </a:rPr>
              <a:t>Distancia:</a:t>
            </a:r>
            <a:r>
              <a:rPr lang="es-MX" sz="2700" b="1" dirty="0" smtClean="0"/>
              <a:t/>
            </a:r>
            <a:br>
              <a:rPr lang="es-MX" sz="2700" b="1" dirty="0" smtClean="0"/>
            </a:br>
            <a:r>
              <a:rPr lang="es-MX" sz="2700" b="1" dirty="0" smtClean="0">
                <a:solidFill>
                  <a:schemeClr val="bg1"/>
                </a:solidFill>
              </a:rPr>
              <a:t>*correspondencia</a:t>
            </a:r>
            <a:br>
              <a:rPr lang="es-MX" sz="2700" b="1" dirty="0" smtClean="0">
                <a:solidFill>
                  <a:schemeClr val="bg1"/>
                </a:solidFill>
              </a:rPr>
            </a:br>
            <a:r>
              <a:rPr lang="es-MX" sz="2700" b="1" dirty="0" smtClean="0">
                <a:solidFill>
                  <a:schemeClr val="bg1"/>
                </a:solidFill>
              </a:rPr>
              <a:t>*telecomunicación </a:t>
            </a:r>
            <a:br>
              <a:rPr lang="es-MX" sz="2700" b="1" dirty="0" smtClean="0">
                <a:solidFill>
                  <a:schemeClr val="bg1"/>
                </a:solidFill>
              </a:rPr>
            </a:br>
            <a:r>
              <a:rPr lang="es-MX" sz="2700" b="1" dirty="0" smtClean="0">
                <a:solidFill>
                  <a:schemeClr val="bg1"/>
                </a:solidFill>
              </a:rPr>
              <a:t>*telemática</a:t>
            </a:r>
            <a:r>
              <a:rPr lang="es-MX" sz="2700" b="1" dirty="0" smtClean="0"/>
              <a:t/>
            </a:r>
            <a:br>
              <a:rPr lang="es-MX" sz="2700" b="1" dirty="0" smtClean="0"/>
            </a:br>
            <a:r>
              <a:rPr lang="es-MX" b="1" dirty="0" smtClean="0"/>
              <a:t/>
            </a:r>
            <a:br>
              <a:rPr lang="es-MX" b="1" dirty="0" smtClean="0"/>
            </a:br>
            <a:endParaRPr lang="es-MX" dirty="0"/>
          </a:p>
        </p:txBody>
      </p:sp>
      <p:pic>
        <p:nvPicPr>
          <p:cNvPr id="1026" name="Picture 2" descr="ello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38" y="4059185"/>
            <a:ext cx="1724740" cy="1298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 descr="autoevaluación primera sesión de aprendizaje - Microsoft Word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3" t="20336" r="39675" b="12950"/>
          <a:stretch/>
        </p:blipFill>
        <p:spPr>
          <a:xfrm>
            <a:off x="9269986" y="4059185"/>
            <a:ext cx="1654556" cy="2704564"/>
          </a:xfrm>
          <a:prstGeom prst="rect">
            <a:avLst/>
          </a:prstGeom>
        </p:spPr>
      </p:pic>
      <p:pic>
        <p:nvPicPr>
          <p:cNvPr id="6" name="Imagen 5" descr="eaduatx2015 - Primera sesión de aprendizaje - Google Chrome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" t="55053" r="68374" b="26306"/>
          <a:stretch/>
        </p:blipFill>
        <p:spPr>
          <a:xfrm>
            <a:off x="3060188" y="5357774"/>
            <a:ext cx="3742636" cy="1207765"/>
          </a:xfrm>
          <a:prstGeom prst="rect">
            <a:avLst/>
          </a:prstGeom>
        </p:spPr>
      </p:pic>
      <p:cxnSp>
        <p:nvCxnSpPr>
          <p:cNvPr id="8" name="Conector recto de flecha 7"/>
          <p:cNvCxnSpPr/>
          <p:nvPr/>
        </p:nvCxnSpPr>
        <p:spPr>
          <a:xfrm>
            <a:off x="2472744" y="4575927"/>
            <a:ext cx="587444" cy="70298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Conector recto de flecha 9"/>
          <p:cNvCxnSpPr/>
          <p:nvPr/>
        </p:nvCxnSpPr>
        <p:spPr>
          <a:xfrm flipV="1">
            <a:off x="7106192" y="5278914"/>
            <a:ext cx="1587047" cy="47668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Nube 12"/>
          <p:cNvSpPr/>
          <p:nvPr/>
        </p:nvSpPr>
        <p:spPr>
          <a:xfrm>
            <a:off x="8483916" y="850006"/>
            <a:ext cx="3618963" cy="1484835"/>
          </a:xfrm>
          <a:prstGeom prst="cloud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12" name="Imagen 11" descr="eaduatx2015 - Primera sesión de aprendizaje - Google Chrome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80" t="24835" r="48240" b="54759"/>
          <a:stretch/>
        </p:blipFill>
        <p:spPr>
          <a:xfrm>
            <a:off x="9172935" y="922722"/>
            <a:ext cx="2240924" cy="13394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75723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778808" y="470888"/>
            <a:ext cx="9163681" cy="5080719"/>
          </a:xfrm>
        </p:spPr>
        <p:txBody>
          <a:bodyPr>
            <a:normAutofit fontScale="90000"/>
          </a:bodyPr>
          <a:lstStyle/>
          <a:p>
            <a:r>
              <a:rPr lang="es-MX" sz="2000" dirty="0" smtClean="0">
                <a:solidFill>
                  <a:srgbClr val="C00000"/>
                </a:solidFill>
              </a:rPr>
              <a:t>Segunda sesión de aprendizaje:</a:t>
            </a:r>
            <a:br>
              <a:rPr lang="es-MX" sz="2000" dirty="0" smtClean="0">
                <a:solidFill>
                  <a:srgbClr val="C00000"/>
                </a:solidFill>
              </a:rPr>
            </a:br>
            <a:r>
              <a:rPr lang="es-MX" sz="1800" dirty="0" smtClean="0"/>
              <a:t/>
            </a:r>
            <a:br>
              <a:rPr lang="es-MX" sz="1800" dirty="0" smtClean="0"/>
            </a:br>
            <a:r>
              <a:rPr lang="es-MX" sz="1800" b="1" dirty="0">
                <a:solidFill>
                  <a:srgbClr val="0070C0"/>
                </a:solidFill>
              </a:rPr>
              <a:t>EDUCACIÓN A DISTANCIA: PRINCIPIOS Y </a:t>
            </a:r>
            <a:r>
              <a:rPr lang="es-MX" sz="1800" b="1" dirty="0" smtClean="0">
                <a:solidFill>
                  <a:srgbClr val="0070C0"/>
                </a:solidFill>
              </a:rPr>
              <a:t>Tendencias</a:t>
            </a:r>
            <a:r>
              <a:rPr lang="es-MX" sz="1800" b="1" dirty="0" smtClean="0"/>
              <a:t/>
            </a:r>
            <a:br>
              <a:rPr lang="es-MX" sz="1800" b="1" dirty="0" smtClean="0"/>
            </a:br>
            <a:r>
              <a:rPr lang="es-MX" sz="1800" b="1" dirty="0" smtClean="0">
                <a:solidFill>
                  <a:schemeClr val="bg1"/>
                </a:solidFill>
              </a:rPr>
              <a:t>*UN </a:t>
            </a:r>
            <a:r>
              <a:rPr lang="es-MX" sz="1800" b="1" dirty="0">
                <a:solidFill>
                  <a:schemeClr val="bg1"/>
                </a:solidFill>
              </a:rPr>
              <a:t>NUEVO </a:t>
            </a:r>
            <a:r>
              <a:rPr lang="es-MX" sz="1800" b="1" dirty="0" smtClean="0">
                <a:solidFill>
                  <a:schemeClr val="bg1"/>
                </a:solidFill>
              </a:rPr>
              <a:t>PARADIGMA</a:t>
            </a:r>
            <a:br>
              <a:rPr lang="es-MX" sz="1800" b="1" dirty="0" smtClean="0">
                <a:solidFill>
                  <a:schemeClr val="bg1"/>
                </a:solidFill>
              </a:rPr>
            </a:br>
            <a:r>
              <a:rPr lang="es-MX" sz="1800" b="1" dirty="0" smtClean="0">
                <a:solidFill>
                  <a:schemeClr val="bg1"/>
                </a:solidFill>
              </a:rPr>
              <a:t>*TEORÍA </a:t>
            </a:r>
            <a:r>
              <a:rPr lang="es-MX" sz="1800" b="1" dirty="0">
                <a:solidFill>
                  <a:schemeClr val="bg1"/>
                </a:solidFill>
              </a:rPr>
              <a:t>DE LA </a:t>
            </a:r>
            <a:r>
              <a:rPr lang="es-MX" sz="1800" b="1" dirty="0" smtClean="0">
                <a:solidFill>
                  <a:schemeClr val="bg1"/>
                </a:solidFill>
              </a:rPr>
              <a:t>Educación </a:t>
            </a:r>
            <a:r>
              <a:rPr lang="es-MX" sz="1800" b="1" dirty="0">
                <a:solidFill>
                  <a:schemeClr val="bg1"/>
                </a:solidFill>
              </a:rPr>
              <a:t>A </a:t>
            </a:r>
            <a:r>
              <a:rPr lang="es-MX" sz="1800" b="1" dirty="0" smtClean="0">
                <a:solidFill>
                  <a:schemeClr val="bg1"/>
                </a:solidFill>
              </a:rPr>
              <a:t>DISTANCIA</a:t>
            </a:r>
            <a:br>
              <a:rPr lang="es-MX" sz="1800" b="1" dirty="0" smtClean="0">
                <a:solidFill>
                  <a:schemeClr val="bg1"/>
                </a:solidFill>
              </a:rPr>
            </a:br>
            <a:r>
              <a:rPr lang="es-MX" sz="1800" b="1" dirty="0" smtClean="0">
                <a:solidFill>
                  <a:schemeClr val="bg1"/>
                </a:solidFill>
              </a:rPr>
              <a:t>*tecnologías UTILIZADAS</a:t>
            </a:r>
            <a:br>
              <a:rPr lang="es-MX" sz="1800" b="1" dirty="0" smtClean="0">
                <a:solidFill>
                  <a:schemeClr val="bg1"/>
                </a:solidFill>
              </a:rPr>
            </a:br>
            <a:r>
              <a:rPr lang="es-MX" sz="1800" b="1" dirty="0" smtClean="0">
                <a:solidFill>
                  <a:schemeClr val="bg1"/>
                </a:solidFill>
              </a:rPr>
              <a:t>*EL</a:t>
            </a:r>
            <a:r>
              <a:rPr lang="es-MX" sz="1800" b="1" dirty="0">
                <a:solidFill>
                  <a:schemeClr val="bg1"/>
                </a:solidFill>
              </a:rPr>
              <a:t> PROCESO DE </a:t>
            </a:r>
            <a:r>
              <a:rPr lang="es-MX" sz="1800" b="1" dirty="0" smtClean="0">
                <a:solidFill>
                  <a:schemeClr val="bg1"/>
                </a:solidFill>
              </a:rPr>
              <a:t>ENSEÑANZA-*APRENDIZAJE</a:t>
            </a:r>
            <a:r>
              <a:rPr lang="es-MX" sz="1800" b="1" dirty="0">
                <a:solidFill>
                  <a:schemeClr val="bg1"/>
                </a:solidFill>
              </a:rPr>
              <a:t> EN EDUCACIÓN </a:t>
            </a:r>
            <a:r>
              <a:rPr lang="es-MX" sz="1800" b="1" dirty="0" smtClean="0">
                <a:solidFill>
                  <a:schemeClr val="bg1"/>
                </a:solidFill>
              </a:rPr>
              <a:t>ADISTANCIA</a:t>
            </a:r>
            <a:br>
              <a:rPr lang="es-MX" sz="1800" b="1" dirty="0" smtClean="0">
                <a:solidFill>
                  <a:schemeClr val="bg1"/>
                </a:solidFill>
              </a:rPr>
            </a:br>
            <a:r>
              <a:rPr lang="es-MX" sz="1800" b="1" dirty="0" smtClean="0">
                <a:solidFill>
                  <a:schemeClr val="bg1"/>
                </a:solidFill>
              </a:rPr>
              <a:t>*INVESTIGACIÓN</a:t>
            </a:r>
            <a:r>
              <a:rPr lang="es-MX" sz="1800" b="1" dirty="0">
                <a:solidFill>
                  <a:schemeClr val="bg1"/>
                </a:solidFill>
              </a:rPr>
              <a:t> EN TECNOLOGÍAS DEL APRENDIZAJE Y EDUCACIÓN </a:t>
            </a:r>
            <a:r>
              <a:rPr lang="es-MX" sz="1800" b="1" dirty="0" smtClean="0">
                <a:solidFill>
                  <a:schemeClr val="bg1"/>
                </a:solidFill>
              </a:rPr>
              <a:t>A Distancia</a:t>
            </a:r>
            <a:br>
              <a:rPr lang="es-MX" sz="1800" b="1" dirty="0" smtClean="0">
                <a:solidFill>
                  <a:schemeClr val="bg1"/>
                </a:solidFill>
              </a:rPr>
            </a:br>
            <a:r>
              <a:rPr lang="es-MX" sz="1800" b="1" dirty="0" smtClean="0">
                <a:solidFill>
                  <a:schemeClr val="bg1"/>
                </a:solidFill>
              </a:rPr>
              <a:t>*elementos a considerar al preparar CURSOS</a:t>
            </a:r>
            <a:br>
              <a:rPr lang="es-MX" sz="1800" b="1" dirty="0" smtClean="0">
                <a:solidFill>
                  <a:schemeClr val="bg1"/>
                </a:solidFill>
              </a:rPr>
            </a:br>
            <a:r>
              <a:rPr lang="es-MX" sz="1800" b="1" dirty="0" smtClean="0">
                <a:solidFill>
                  <a:schemeClr val="bg1"/>
                </a:solidFill>
              </a:rPr>
              <a:t>*participación DOCENTE</a:t>
            </a:r>
            <a:br>
              <a:rPr lang="es-MX" sz="1800" b="1" dirty="0" smtClean="0">
                <a:solidFill>
                  <a:schemeClr val="bg1"/>
                </a:solidFill>
              </a:rPr>
            </a:br>
            <a:r>
              <a:rPr lang="es-MX" sz="1800" b="1" dirty="0" smtClean="0">
                <a:solidFill>
                  <a:schemeClr val="bg1"/>
                </a:solidFill>
              </a:rPr>
              <a:t>*DESERCIÓN </a:t>
            </a:r>
            <a:r>
              <a:rPr lang="es-MX" sz="1800" b="1" dirty="0">
                <a:solidFill>
                  <a:schemeClr val="bg1"/>
                </a:solidFill>
              </a:rPr>
              <a:t>ESCOLAR</a:t>
            </a:r>
            <a:r>
              <a:rPr lang="es-MX" sz="1800" b="1" dirty="0" smtClean="0">
                <a:solidFill>
                  <a:schemeClr val="bg1"/>
                </a:solidFill>
              </a:rPr>
              <a:t/>
            </a:r>
            <a:br>
              <a:rPr lang="es-MX" sz="1800" b="1" dirty="0" smtClean="0">
                <a:solidFill>
                  <a:schemeClr val="bg1"/>
                </a:solidFill>
              </a:rPr>
            </a:br>
            <a:r>
              <a:rPr lang="es-MX" sz="1800" dirty="0" smtClean="0"/>
              <a:t/>
            </a:r>
            <a:br>
              <a:rPr lang="es-MX" sz="1800" dirty="0" smtClean="0"/>
            </a:br>
            <a:r>
              <a:rPr lang="es-MX" sz="1800" b="1" dirty="0">
                <a:solidFill>
                  <a:srgbClr val="0070C0"/>
                </a:solidFill>
              </a:rPr>
              <a:t>HACÍA UNA DEFINICIÓN DE EDUCACIÓN A </a:t>
            </a:r>
            <a:r>
              <a:rPr lang="es-MX" sz="1800" b="1" dirty="0" smtClean="0">
                <a:solidFill>
                  <a:srgbClr val="0070C0"/>
                </a:solidFill>
              </a:rPr>
              <a:t>DISTANCIA</a:t>
            </a:r>
            <a:br>
              <a:rPr lang="es-MX" sz="1800" b="1" dirty="0" smtClean="0">
                <a:solidFill>
                  <a:srgbClr val="0070C0"/>
                </a:solidFill>
              </a:rPr>
            </a:br>
            <a:r>
              <a:rPr lang="es-MX" sz="1800" b="1" dirty="0" smtClean="0">
                <a:solidFill>
                  <a:schemeClr val="bg1"/>
                </a:solidFill>
              </a:rPr>
              <a:t>diversos autores asimilan elementos de eAd</a:t>
            </a:r>
            <a:r>
              <a:rPr lang="es-MX" sz="1800" b="1" dirty="0"/>
              <a:t/>
            </a:r>
            <a:br>
              <a:rPr lang="es-MX" sz="1800" b="1" dirty="0"/>
            </a:br>
            <a:r>
              <a:rPr lang="es-MX" sz="1800" b="1" dirty="0" smtClean="0">
                <a:solidFill>
                  <a:schemeClr val="bg1"/>
                </a:solidFill>
              </a:rPr>
              <a:t>-separación entre </a:t>
            </a:r>
            <a:r>
              <a:rPr lang="es-MX" sz="1800" b="1" dirty="0">
                <a:solidFill>
                  <a:schemeClr val="bg1"/>
                </a:solidFill>
              </a:rPr>
              <a:t>profesor/alumno.</a:t>
            </a:r>
            <a:br>
              <a:rPr lang="es-MX" sz="1800" b="1" dirty="0">
                <a:solidFill>
                  <a:schemeClr val="bg1"/>
                </a:solidFill>
              </a:rPr>
            </a:br>
            <a:r>
              <a:rPr lang="es-MX" sz="1800" b="1" dirty="0">
                <a:solidFill>
                  <a:schemeClr val="bg1"/>
                </a:solidFill>
              </a:rPr>
              <a:t></a:t>
            </a:r>
            <a:br>
              <a:rPr lang="es-MX" sz="1800" b="1" dirty="0">
                <a:solidFill>
                  <a:schemeClr val="bg1"/>
                </a:solidFill>
              </a:rPr>
            </a:br>
            <a:r>
              <a:rPr lang="es-MX" sz="1800" b="1" dirty="0" smtClean="0">
                <a:solidFill>
                  <a:schemeClr val="bg1"/>
                </a:solidFill>
              </a:rPr>
              <a:t>-uso de recursos técnicos</a:t>
            </a:r>
            <a:r>
              <a:rPr lang="es-MX" sz="1800" b="1" dirty="0">
                <a:solidFill>
                  <a:schemeClr val="bg1"/>
                </a:solidFill>
              </a:rPr>
              <a:t>.</a:t>
            </a:r>
            <a:br>
              <a:rPr lang="es-MX" sz="1800" b="1" dirty="0">
                <a:solidFill>
                  <a:schemeClr val="bg1"/>
                </a:solidFill>
              </a:rPr>
            </a:br>
            <a:r>
              <a:rPr lang="es-MX" sz="1800" b="1" dirty="0">
                <a:solidFill>
                  <a:schemeClr val="bg1"/>
                </a:solidFill>
              </a:rPr>
              <a:t></a:t>
            </a:r>
            <a:br>
              <a:rPr lang="es-MX" sz="1800" b="1" dirty="0">
                <a:solidFill>
                  <a:schemeClr val="bg1"/>
                </a:solidFill>
              </a:rPr>
            </a:br>
            <a:r>
              <a:rPr lang="es-MX" sz="1800" b="1" dirty="0" smtClean="0">
                <a:solidFill>
                  <a:schemeClr val="bg1"/>
                </a:solidFill>
              </a:rPr>
              <a:t>-aprendiza0e </a:t>
            </a:r>
            <a:r>
              <a:rPr lang="es-MX" sz="1800" b="1" dirty="0">
                <a:solidFill>
                  <a:schemeClr val="bg1"/>
                </a:solidFill>
              </a:rPr>
              <a:t>individual.</a:t>
            </a:r>
            <a:br>
              <a:rPr lang="es-MX" sz="1800" b="1" dirty="0">
                <a:solidFill>
                  <a:schemeClr val="bg1"/>
                </a:solidFill>
              </a:rPr>
            </a:br>
            <a:r>
              <a:rPr lang="es-MX" sz="1800" b="1" dirty="0">
                <a:solidFill>
                  <a:schemeClr val="bg1"/>
                </a:solidFill>
              </a:rPr>
              <a:t></a:t>
            </a:r>
            <a:br>
              <a:rPr lang="es-MX" sz="1800" b="1" dirty="0">
                <a:solidFill>
                  <a:schemeClr val="bg1"/>
                </a:solidFill>
              </a:rPr>
            </a:br>
            <a:r>
              <a:rPr lang="es-MX" sz="1800" b="1" dirty="0">
                <a:solidFill>
                  <a:schemeClr val="bg1"/>
                </a:solidFill>
              </a:rPr>
              <a:t>-</a:t>
            </a:r>
            <a:r>
              <a:rPr lang="es-MX" sz="1800" b="1" dirty="0" smtClean="0">
                <a:solidFill>
                  <a:schemeClr val="bg1"/>
                </a:solidFill>
              </a:rPr>
              <a:t>apoyo tutorial</a:t>
            </a:r>
            <a:r>
              <a:rPr lang="es-MX" sz="1800" b="1" dirty="0">
                <a:solidFill>
                  <a:schemeClr val="bg1"/>
                </a:solidFill>
              </a:rPr>
              <a:t>.</a:t>
            </a:r>
            <a:br>
              <a:rPr lang="es-MX" sz="1800" b="1" dirty="0">
                <a:solidFill>
                  <a:schemeClr val="bg1"/>
                </a:solidFill>
              </a:rPr>
            </a:br>
            <a:r>
              <a:rPr lang="es-MX" sz="1800" b="1" dirty="0">
                <a:solidFill>
                  <a:schemeClr val="bg1"/>
                </a:solidFill>
              </a:rPr>
              <a:t></a:t>
            </a:r>
            <a:br>
              <a:rPr lang="es-MX" sz="1800" b="1" dirty="0">
                <a:solidFill>
                  <a:schemeClr val="bg1"/>
                </a:solidFill>
              </a:rPr>
            </a:br>
            <a:r>
              <a:rPr lang="es-MX" sz="1800" b="1" dirty="0" smtClean="0">
                <a:solidFill>
                  <a:schemeClr val="bg1"/>
                </a:solidFill>
              </a:rPr>
              <a:t> </a:t>
            </a:r>
            <a:r>
              <a:rPr lang="es-MX" sz="1800" b="1" dirty="0">
                <a:solidFill>
                  <a:schemeClr val="bg1"/>
                </a:solidFill>
              </a:rPr>
              <a:t>comunicación </a:t>
            </a:r>
            <a:r>
              <a:rPr lang="es-MX" sz="1800" b="1" dirty="0" smtClean="0">
                <a:solidFill>
                  <a:schemeClr val="bg1"/>
                </a:solidFill>
              </a:rPr>
              <a:t> bidireccional</a:t>
            </a:r>
            <a:r>
              <a:rPr lang="es-MX" sz="1300" b="1" dirty="0" smtClean="0">
                <a:solidFill>
                  <a:schemeClr val="bg1"/>
                </a:solidFill>
              </a:rPr>
              <a:t/>
            </a:r>
            <a:br>
              <a:rPr lang="es-MX" sz="1300" b="1" dirty="0" smtClean="0">
                <a:solidFill>
                  <a:schemeClr val="bg1"/>
                </a:solidFill>
              </a:rPr>
            </a:br>
            <a:endParaRPr lang="es-MX" sz="1300" b="1" dirty="0">
              <a:solidFill>
                <a:schemeClr val="bg1"/>
              </a:solidFill>
            </a:endParaRPr>
          </a:p>
        </p:txBody>
      </p:sp>
      <p:sp>
        <p:nvSpPr>
          <p:cNvPr id="7" name="Nube 6"/>
          <p:cNvSpPr/>
          <p:nvPr/>
        </p:nvSpPr>
        <p:spPr>
          <a:xfrm>
            <a:off x="9438219" y="251407"/>
            <a:ext cx="2337517" cy="1313642"/>
          </a:xfrm>
          <a:prstGeom prst="cloud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6" name="Imagen 5" descr="eaduatx2015 - Segunda sesión de aprendizaje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2" t="59762" r="72603" b="19046"/>
          <a:stretch/>
        </p:blipFill>
        <p:spPr>
          <a:xfrm>
            <a:off x="9726000" y="470888"/>
            <a:ext cx="1761953" cy="87467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8" name="Flecha derecha 7"/>
          <p:cNvSpPr/>
          <p:nvPr/>
        </p:nvSpPr>
        <p:spPr>
          <a:xfrm>
            <a:off x="295486" y="3271233"/>
            <a:ext cx="483322" cy="206062"/>
          </a:xfrm>
          <a:prstGeom prst="right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9" name="Imagen 8" descr="eaduatx2015 - Segunda sesión de aprendizaje - Google Chrome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4" t="45242" r="71267" b="14338"/>
          <a:stretch/>
        </p:blipFill>
        <p:spPr>
          <a:xfrm>
            <a:off x="6836686" y="3271233"/>
            <a:ext cx="2391384" cy="2438738"/>
          </a:xfrm>
          <a:prstGeom prst="rect">
            <a:avLst/>
          </a:prstGeom>
        </p:spPr>
      </p:pic>
      <p:pic>
        <p:nvPicPr>
          <p:cNvPr id="11" name="Imagen 10" descr="autoevaluación primera sesión de aprendizaje - Microsoft Word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3" t="20336" r="39675" b="12950"/>
          <a:stretch/>
        </p:blipFill>
        <p:spPr>
          <a:xfrm>
            <a:off x="10307907" y="2933902"/>
            <a:ext cx="1654556" cy="2704564"/>
          </a:xfrm>
          <a:prstGeom prst="rect">
            <a:avLst/>
          </a:prstGeom>
        </p:spPr>
      </p:pic>
      <p:sp>
        <p:nvSpPr>
          <p:cNvPr id="10" name="Flecha derecha 9"/>
          <p:cNvSpPr/>
          <p:nvPr/>
        </p:nvSpPr>
        <p:spPr>
          <a:xfrm rot="19570446">
            <a:off x="5995500" y="5628864"/>
            <a:ext cx="700181" cy="302251"/>
          </a:xfrm>
          <a:prstGeom prst="right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3" name="Flecha derecha 12"/>
          <p:cNvSpPr/>
          <p:nvPr/>
        </p:nvSpPr>
        <p:spPr>
          <a:xfrm>
            <a:off x="9417898" y="4146729"/>
            <a:ext cx="700181" cy="302251"/>
          </a:xfrm>
          <a:prstGeom prst="right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2054" name="Picture 6" descr="11920471_1074697499209729_1798495347_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864" y="3898569"/>
            <a:ext cx="1674767" cy="22018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3217937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44444" y="229977"/>
            <a:ext cx="10207914" cy="4902255"/>
          </a:xfrm>
        </p:spPr>
        <p:txBody>
          <a:bodyPr>
            <a:normAutofit/>
          </a:bodyPr>
          <a:lstStyle/>
          <a:p>
            <a:r>
              <a:rPr lang="es-MX" sz="2400" b="1" dirty="0" smtClean="0">
                <a:solidFill>
                  <a:srgbClr val="EE2E2E"/>
                </a:solidFill>
              </a:rPr>
              <a:t>tercera </a:t>
            </a:r>
            <a:r>
              <a:rPr lang="es-MX" sz="2400" b="1" dirty="0">
                <a:solidFill>
                  <a:srgbClr val="EE2E2E"/>
                </a:solidFill>
              </a:rPr>
              <a:t>sesión de aprendizaje</a:t>
            </a:r>
            <a:r>
              <a:rPr lang="es-MX" sz="2400" b="1" dirty="0" smtClean="0">
                <a:solidFill>
                  <a:srgbClr val="EE2E2E"/>
                </a:solidFill>
              </a:rPr>
              <a:t>:</a:t>
            </a:r>
            <a:r>
              <a:rPr lang="es-MX" sz="2400" b="1" dirty="0"/>
              <a:t> </a:t>
            </a:r>
            <a:r>
              <a:rPr lang="es-MX" sz="2400" b="1" dirty="0" smtClean="0"/>
              <a:t/>
            </a:r>
            <a:br>
              <a:rPr lang="es-MX" sz="2400" b="1" dirty="0" smtClean="0"/>
            </a:br>
            <a:r>
              <a:rPr lang="es-MX" sz="2400" b="1" dirty="0" smtClean="0"/>
              <a:t/>
            </a:r>
            <a:br>
              <a:rPr lang="es-MX" sz="2400" b="1" dirty="0" smtClean="0"/>
            </a:br>
            <a:r>
              <a:rPr lang="es-MX" sz="2400" b="1" dirty="0" smtClean="0">
                <a:solidFill>
                  <a:srgbClr val="1F27C5"/>
                </a:solidFill>
              </a:rPr>
              <a:t>COMPONENTES </a:t>
            </a:r>
            <a:r>
              <a:rPr lang="es-MX" sz="2400" b="1" dirty="0">
                <a:solidFill>
                  <a:srgbClr val="1F27C5"/>
                </a:solidFill>
              </a:rPr>
              <a:t>DEL SISTEMA DE EDUCACIÓN A </a:t>
            </a:r>
            <a:r>
              <a:rPr lang="es-MX" sz="2400" b="1" dirty="0" smtClean="0">
                <a:solidFill>
                  <a:srgbClr val="1F27C5"/>
                </a:solidFill>
              </a:rPr>
              <a:t>DISTANCIA</a:t>
            </a:r>
            <a:r>
              <a:rPr lang="es-MX" sz="2400" b="1" dirty="0" smtClean="0"/>
              <a:t/>
            </a:r>
            <a:br>
              <a:rPr lang="es-MX" sz="2400" b="1" dirty="0" smtClean="0"/>
            </a:br>
            <a:r>
              <a:rPr lang="es-MX" sz="2400" b="1" dirty="0" smtClean="0">
                <a:solidFill>
                  <a:schemeClr val="bg1"/>
                </a:solidFill>
              </a:rPr>
              <a:t>*</a:t>
            </a:r>
            <a:r>
              <a:rPr lang="es-MX" sz="2400" dirty="0" smtClean="0">
                <a:solidFill>
                  <a:schemeClr val="bg1"/>
                </a:solidFill>
              </a:rPr>
              <a:t>Estudiante</a:t>
            </a:r>
            <a:br>
              <a:rPr lang="es-MX" sz="2400" dirty="0" smtClean="0">
                <a:solidFill>
                  <a:schemeClr val="bg1"/>
                </a:solidFill>
              </a:rPr>
            </a:br>
            <a:r>
              <a:rPr lang="es-MX" sz="2400" dirty="0" smtClean="0">
                <a:solidFill>
                  <a:schemeClr val="bg1"/>
                </a:solidFill>
              </a:rPr>
              <a:t>*docente</a:t>
            </a:r>
            <a:br>
              <a:rPr lang="es-MX" sz="2400" dirty="0" smtClean="0">
                <a:solidFill>
                  <a:schemeClr val="bg1"/>
                </a:solidFill>
              </a:rPr>
            </a:br>
            <a:r>
              <a:rPr lang="es-MX" sz="2400" dirty="0" smtClean="0">
                <a:solidFill>
                  <a:schemeClr val="bg1"/>
                </a:solidFill>
              </a:rPr>
              <a:t>*materiales</a:t>
            </a:r>
            <a:br>
              <a:rPr lang="es-MX" sz="2400" dirty="0" smtClean="0">
                <a:solidFill>
                  <a:schemeClr val="bg1"/>
                </a:solidFill>
              </a:rPr>
            </a:br>
            <a:r>
              <a:rPr lang="es-MX" sz="2400" dirty="0" smtClean="0">
                <a:solidFill>
                  <a:schemeClr val="bg1"/>
                </a:solidFill>
              </a:rPr>
              <a:t>*vías de comunicación</a:t>
            </a:r>
            <a:br>
              <a:rPr lang="es-MX" sz="2400" dirty="0" smtClean="0">
                <a:solidFill>
                  <a:schemeClr val="bg1"/>
                </a:solidFill>
              </a:rPr>
            </a:br>
            <a:r>
              <a:rPr lang="es-MX" sz="2400" dirty="0" smtClean="0">
                <a:solidFill>
                  <a:schemeClr val="bg1"/>
                </a:solidFill>
              </a:rPr>
              <a:t>*organización</a:t>
            </a:r>
            <a:br>
              <a:rPr lang="es-MX" sz="2400" dirty="0" smtClean="0">
                <a:solidFill>
                  <a:schemeClr val="bg1"/>
                </a:solidFill>
              </a:rPr>
            </a:br>
            <a:r>
              <a:rPr lang="es-MX" sz="2400" dirty="0" smtClean="0"/>
              <a:t/>
            </a:r>
            <a:br>
              <a:rPr lang="es-MX" sz="2400" dirty="0" smtClean="0"/>
            </a:br>
            <a:r>
              <a:rPr lang="es-MX" sz="2400" b="1" dirty="0" smtClean="0">
                <a:solidFill>
                  <a:srgbClr val="1F27C5"/>
                </a:solidFill>
              </a:rPr>
              <a:t>plataformas</a:t>
            </a:r>
            <a:r>
              <a:rPr lang="es-MX" sz="2400" dirty="0" smtClean="0"/>
              <a:t/>
            </a:r>
            <a:br>
              <a:rPr lang="es-MX" sz="2400" dirty="0" smtClean="0"/>
            </a:br>
            <a:r>
              <a:rPr lang="es-MX" sz="2400" dirty="0" smtClean="0">
                <a:solidFill>
                  <a:schemeClr val="bg1"/>
                </a:solidFill>
              </a:rPr>
              <a:t>*diversas plataformas</a:t>
            </a:r>
            <a:endParaRPr lang="es-MX" sz="2400" dirty="0">
              <a:solidFill>
                <a:schemeClr val="bg1"/>
              </a:solidFill>
            </a:endParaRPr>
          </a:p>
        </p:txBody>
      </p:sp>
      <p:sp>
        <p:nvSpPr>
          <p:cNvPr id="5" name="Nube 4"/>
          <p:cNvSpPr/>
          <p:nvPr/>
        </p:nvSpPr>
        <p:spPr>
          <a:xfrm>
            <a:off x="9388698" y="1212913"/>
            <a:ext cx="2588654" cy="1468192"/>
          </a:xfrm>
          <a:prstGeom prst="cloud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3074" name="Picture 2" descr="VASIJ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6723" y="764449"/>
            <a:ext cx="1332604" cy="12802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" name="Imagen 5" descr="eaduatx2015 - Nohemí Tercera sesión de aprendizaje - Google Chrome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75" r="65669" b="18262"/>
          <a:stretch/>
        </p:blipFill>
        <p:spPr>
          <a:xfrm>
            <a:off x="6825802" y="4317890"/>
            <a:ext cx="1931831" cy="1628683"/>
          </a:xfrm>
          <a:prstGeom prst="rect">
            <a:avLst/>
          </a:prstGeom>
        </p:spPr>
      </p:pic>
      <p:pic>
        <p:nvPicPr>
          <p:cNvPr id="8" name="Picture 2" descr="ELLOS.WOR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916" y="5132231"/>
            <a:ext cx="2026680" cy="161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n 8" descr="autoevaluación primera sesión de aprendizaje - Microsoft Word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3" t="20336" r="39675" b="12950"/>
          <a:stretch/>
        </p:blipFill>
        <p:spPr>
          <a:xfrm>
            <a:off x="10016723" y="3129569"/>
            <a:ext cx="1654556" cy="2704564"/>
          </a:xfrm>
          <a:prstGeom prst="rect">
            <a:avLst/>
          </a:prstGeom>
        </p:spPr>
      </p:pic>
      <p:sp>
        <p:nvSpPr>
          <p:cNvPr id="11" name="Flecha a la derecha con bandas 10"/>
          <p:cNvSpPr/>
          <p:nvPr/>
        </p:nvSpPr>
        <p:spPr>
          <a:xfrm>
            <a:off x="6014435" y="5242303"/>
            <a:ext cx="561203" cy="591830"/>
          </a:xfrm>
          <a:prstGeom prst="striped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3" name="Flecha a la derecha con bandas 12"/>
          <p:cNvSpPr/>
          <p:nvPr/>
        </p:nvSpPr>
        <p:spPr>
          <a:xfrm>
            <a:off x="8934655" y="4456090"/>
            <a:ext cx="825184" cy="634588"/>
          </a:xfrm>
          <a:prstGeom prst="striped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98389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85708" y="1131060"/>
            <a:ext cx="9160568" cy="2925785"/>
          </a:xfrm>
        </p:spPr>
        <p:txBody>
          <a:bodyPr>
            <a:normAutofit fontScale="90000"/>
          </a:bodyPr>
          <a:lstStyle/>
          <a:p>
            <a:r>
              <a:rPr lang="es-MX" b="1" dirty="0" smtClean="0">
                <a:solidFill>
                  <a:srgbClr val="EE2E2E"/>
                </a:solidFill>
              </a:rPr>
              <a:t>cuarta </a:t>
            </a:r>
            <a:r>
              <a:rPr lang="es-MX" b="1" dirty="0">
                <a:solidFill>
                  <a:srgbClr val="EE2E2E"/>
                </a:solidFill>
              </a:rPr>
              <a:t>sesión de aprendizaje</a:t>
            </a:r>
            <a:r>
              <a:rPr lang="es-MX" b="1" dirty="0" smtClean="0">
                <a:solidFill>
                  <a:srgbClr val="EE2E2E"/>
                </a:solidFill>
              </a:rPr>
              <a:t>:</a:t>
            </a:r>
            <a:br>
              <a:rPr lang="es-MX" b="1" dirty="0" smtClean="0">
                <a:solidFill>
                  <a:srgbClr val="EE2E2E"/>
                </a:solidFill>
              </a:rPr>
            </a:br>
            <a:r>
              <a:rPr lang="es-MX" b="1" dirty="0" smtClean="0">
                <a:solidFill>
                  <a:srgbClr val="EE2E2E"/>
                </a:solidFill>
              </a:rPr>
              <a:t/>
            </a:r>
            <a:br>
              <a:rPr lang="es-MX" b="1" dirty="0" smtClean="0">
                <a:solidFill>
                  <a:srgbClr val="EE2E2E"/>
                </a:solidFill>
              </a:rPr>
            </a:br>
            <a:r>
              <a:rPr lang="es-MX" sz="3100" b="1" dirty="0">
                <a:solidFill>
                  <a:srgbClr val="1F27C5"/>
                </a:solidFill>
              </a:rPr>
              <a:t>MODELOS INSTITUCIONALES DE EDUCACIÓN A </a:t>
            </a:r>
            <a:r>
              <a:rPr lang="es-MX" sz="3100" b="1" dirty="0" smtClean="0">
                <a:solidFill>
                  <a:srgbClr val="1F27C5"/>
                </a:solidFill>
              </a:rPr>
              <a:t>DISTANCIA</a:t>
            </a:r>
            <a:r>
              <a:rPr lang="es-MX" sz="3100" b="1" dirty="0" smtClean="0"/>
              <a:t/>
            </a:r>
            <a:br>
              <a:rPr lang="es-MX" sz="3100" b="1" dirty="0" smtClean="0"/>
            </a:br>
            <a:r>
              <a:rPr lang="es-MX" sz="3100" b="1" dirty="0" smtClean="0">
                <a:solidFill>
                  <a:schemeClr val="bg1"/>
                </a:solidFill>
              </a:rPr>
              <a:t>*MODELOS </a:t>
            </a:r>
            <a:r>
              <a:rPr lang="es-MX" sz="3100" b="1" dirty="0">
                <a:solidFill>
                  <a:schemeClr val="bg1"/>
                </a:solidFill>
              </a:rPr>
              <a:t>INSTITUCIONALES DE EDUCACIÓN A </a:t>
            </a:r>
            <a:r>
              <a:rPr lang="es-MX" sz="3100" b="1" dirty="0" smtClean="0">
                <a:solidFill>
                  <a:schemeClr val="bg1"/>
                </a:solidFill>
              </a:rPr>
              <a:t>DISTANCIA</a:t>
            </a:r>
            <a:br>
              <a:rPr lang="es-MX" sz="3100" b="1" dirty="0" smtClean="0">
                <a:solidFill>
                  <a:schemeClr val="bg1"/>
                </a:solidFill>
              </a:rPr>
            </a:br>
            <a:r>
              <a:rPr lang="es-MX" sz="3100" b="1" dirty="0" smtClean="0">
                <a:solidFill>
                  <a:schemeClr val="bg1"/>
                </a:solidFill>
              </a:rPr>
              <a:t>*MODELO </a:t>
            </a:r>
            <a:r>
              <a:rPr lang="es-MX" sz="3100" b="1" dirty="0">
                <a:solidFill>
                  <a:schemeClr val="bg1"/>
                </a:solidFill>
              </a:rPr>
              <a:t>DE INSTITUCIONES PRIVADAS DE </a:t>
            </a:r>
            <a:r>
              <a:rPr lang="es-MX" sz="3100" b="1" dirty="0" smtClean="0">
                <a:solidFill>
                  <a:schemeClr val="bg1"/>
                </a:solidFill>
              </a:rPr>
              <a:t>*EDUCACIÓN</a:t>
            </a:r>
            <a:r>
              <a:rPr lang="es-MX" sz="3100" b="1" dirty="0">
                <a:solidFill>
                  <a:schemeClr val="bg1"/>
                </a:solidFill>
              </a:rPr>
              <a:t>  A </a:t>
            </a:r>
            <a:r>
              <a:rPr lang="es-MX" sz="3100" b="1" dirty="0" smtClean="0">
                <a:solidFill>
                  <a:schemeClr val="bg1"/>
                </a:solidFill>
              </a:rPr>
              <a:t>DISTANCIA</a:t>
            </a:r>
            <a:br>
              <a:rPr lang="es-MX" sz="3100" b="1" dirty="0" smtClean="0">
                <a:solidFill>
                  <a:schemeClr val="bg1"/>
                </a:solidFill>
              </a:rPr>
            </a:br>
            <a:r>
              <a:rPr lang="es-MX" sz="3100" b="1" dirty="0" smtClean="0">
                <a:solidFill>
                  <a:schemeClr val="bg1"/>
                </a:solidFill>
              </a:rPr>
              <a:t>*MODELO </a:t>
            </a:r>
            <a:r>
              <a:rPr lang="es-MX" sz="3100" b="1" dirty="0">
                <a:solidFill>
                  <a:schemeClr val="bg1"/>
                </a:solidFill>
              </a:rPr>
              <a:t>DE EDUCACIÓN A DISTANCIA </a:t>
            </a:r>
            <a:r>
              <a:rPr lang="es-MX" sz="3100" b="1" dirty="0" smtClean="0">
                <a:solidFill>
                  <a:schemeClr val="bg1"/>
                </a:solidFill>
              </a:rPr>
              <a:t>UNIVERSITARIA</a:t>
            </a:r>
            <a:br>
              <a:rPr lang="es-MX" sz="3100" b="1" dirty="0" smtClean="0">
                <a:solidFill>
                  <a:schemeClr val="bg1"/>
                </a:solidFill>
              </a:rPr>
            </a:br>
            <a:r>
              <a:rPr lang="es-MX" sz="3100" b="1" dirty="0" smtClean="0">
                <a:solidFill>
                  <a:schemeClr val="bg1"/>
                </a:solidFill>
              </a:rPr>
              <a:t>*OTROS </a:t>
            </a:r>
            <a:r>
              <a:rPr lang="es-MX" sz="3100" b="1" dirty="0">
                <a:solidFill>
                  <a:schemeClr val="bg1"/>
                </a:solidFill>
              </a:rPr>
              <a:t>MODELOS DE EaD</a:t>
            </a:r>
            <a:br>
              <a:rPr lang="es-MX" sz="3100" b="1" dirty="0">
                <a:solidFill>
                  <a:schemeClr val="bg1"/>
                </a:solidFill>
              </a:rPr>
            </a:br>
            <a:r>
              <a:rPr lang="es-MX" dirty="0"/>
              <a:t/>
            </a:r>
            <a:br>
              <a:rPr lang="es-MX" dirty="0"/>
            </a:br>
            <a:r>
              <a:rPr lang="es-MX" b="1" dirty="0" smtClean="0">
                <a:solidFill>
                  <a:srgbClr val="EE2E2E"/>
                </a:solidFill>
              </a:rPr>
              <a:t/>
            </a:r>
            <a:br>
              <a:rPr lang="es-MX" b="1" dirty="0" smtClean="0">
                <a:solidFill>
                  <a:srgbClr val="EE2E2E"/>
                </a:solidFill>
              </a:rPr>
            </a:br>
            <a:endParaRPr lang="es-MX" dirty="0"/>
          </a:p>
        </p:txBody>
      </p:sp>
      <p:sp>
        <p:nvSpPr>
          <p:cNvPr id="5" name="Nube 4"/>
          <p:cNvSpPr/>
          <p:nvPr/>
        </p:nvSpPr>
        <p:spPr>
          <a:xfrm>
            <a:off x="9551831" y="210164"/>
            <a:ext cx="2640169" cy="1792311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4098" name="Picture 2" descr="ESCORP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8926" y="210164"/>
            <a:ext cx="1415648" cy="181603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nosotross.jp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082" y="4147189"/>
            <a:ext cx="2641655" cy="20989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n 9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57" t="8351" r="35951" b="7589"/>
          <a:stretch/>
        </p:blipFill>
        <p:spPr bwMode="auto">
          <a:xfrm>
            <a:off x="6521305" y="4147189"/>
            <a:ext cx="1684053" cy="271081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Imagen 10" descr="autoevaluación primera sesión de aprendizaje - Microsoft Word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3" t="20336" r="39675" b="12950"/>
          <a:stretch/>
        </p:blipFill>
        <p:spPr>
          <a:xfrm>
            <a:off x="9948926" y="3464420"/>
            <a:ext cx="1654556" cy="2704564"/>
          </a:xfrm>
          <a:prstGeom prst="rect">
            <a:avLst/>
          </a:prstGeom>
        </p:spPr>
      </p:pic>
      <p:sp>
        <p:nvSpPr>
          <p:cNvPr id="6" name="Flecha derecha 5"/>
          <p:cNvSpPr/>
          <p:nvPr/>
        </p:nvSpPr>
        <p:spPr>
          <a:xfrm rot="871480">
            <a:off x="5065992" y="4816702"/>
            <a:ext cx="884047" cy="321968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3" name="Flecha derecha 12"/>
          <p:cNvSpPr/>
          <p:nvPr/>
        </p:nvSpPr>
        <p:spPr>
          <a:xfrm rot="20726881">
            <a:off x="8508008" y="4617081"/>
            <a:ext cx="884047" cy="321968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254440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31564" y="1273467"/>
            <a:ext cx="5761663" cy="804533"/>
          </a:xfrm>
        </p:spPr>
        <p:txBody>
          <a:bodyPr>
            <a:normAutofit fontScale="90000"/>
          </a:bodyPr>
          <a:lstStyle/>
          <a:p>
            <a:r>
              <a:rPr lang="es-MX" b="1" dirty="0" smtClean="0">
                <a:solidFill>
                  <a:srgbClr val="EE2E2E"/>
                </a:solidFill>
              </a:rPr>
              <a:t>quinta </a:t>
            </a:r>
            <a:r>
              <a:rPr lang="es-MX" b="1" dirty="0">
                <a:solidFill>
                  <a:srgbClr val="EE2E2E"/>
                </a:solidFill>
              </a:rPr>
              <a:t>sesión de aprendizaje</a:t>
            </a:r>
            <a:r>
              <a:rPr lang="es-MX" b="1" dirty="0" smtClean="0">
                <a:solidFill>
                  <a:srgbClr val="EE2E2E"/>
                </a:solidFill>
              </a:rPr>
              <a:t>:</a:t>
            </a:r>
            <a:br>
              <a:rPr lang="es-MX" b="1" dirty="0" smtClean="0">
                <a:solidFill>
                  <a:srgbClr val="EE2E2E"/>
                </a:solidFill>
              </a:rPr>
            </a:br>
            <a:r>
              <a:rPr lang="es-MX" b="1" dirty="0" smtClean="0">
                <a:solidFill>
                  <a:srgbClr val="EE2E2E"/>
                </a:solidFill>
              </a:rPr>
              <a:t/>
            </a:r>
            <a:br>
              <a:rPr lang="es-MX" b="1" dirty="0" smtClean="0">
                <a:solidFill>
                  <a:srgbClr val="EE2E2E"/>
                </a:solidFill>
              </a:rPr>
            </a:br>
            <a:r>
              <a:rPr lang="es-MX" b="1" dirty="0" smtClean="0">
                <a:solidFill>
                  <a:srgbClr val="1F27C5"/>
                </a:solidFill>
              </a:rPr>
              <a:t>evaluación: simposio</a:t>
            </a:r>
            <a:r>
              <a:rPr lang="es-MX" b="1" dirty="0" smtClean="0">
                <a:solidFill>
                  <a:srgbClr val="EE2E2E"/>
                </a:solidFill>
              </a:rPr>
              <a:t/>
            </a:r>
            <a:br>
              <a:rPr lang="es-MX" b="1" dirty="0" smtClean="0">
                <a:solidFill>
                  <a:srgbClr val="EE2E2E"/>
                </a:solidFill>
              </a:rPr>
            </a:br>
            <a:r>
              <a:rPr lang="es-MX" dirty="0"/>
              <a:t/>
            </a:r>
            <a:br>
              <a:rPr lang="es-MX" dirty="0"/>
            </a:br>
            <a:r>
              <a:rPr lang="es-MX" b="1" dirty="0">
                <a:solidFill>
                  <a:srgbClr val="EE2E2E"/>
                </a:solidFill>
              </a:rPr>
              <a:t/>
            </a:r>
            <a:br>
              <a:rPr lang="es-MX" b="1" dirty="0">
                <a:solidFill>
                  <a:srgbClr val="EE2E2E"/>
                </a:solidFill>
              </a:rPr>
            </a:b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788019" y="3125250"/>
            <a:ext cx="9905999" cy="3541714"/>
          </a:xfrm>
        </p:spPr>
        <p:txBody>
          <a:bodyPr/>
          <a:lstStyle/>
          <a:p>
            <a:pPr marL="0" indent="0">
              <a:buNone/>
            </a:pPr>
            <a:r>
              <a:rPr lang="es-MX" b="1" dirty="0" smtClean="0">
                <a:solidFill>
                  <a:srgbClr val="EA32C7"/>
                </a:solidFill>
              </a:rPr>
              <a:t>RECURSOS UTILIZADOS</a:t>
            </a:r>
          </a:p>
          <a:p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sp>
        <p:nvSpPr>
          <p:cNvPr id="5" name="Nube 4"/>
          <p:cNvSpPr/>
          <p:nvPr/>
        </p:nvSpPr>
        <p:spPr>
          <a:xfrm>
            <a:off x="9697792" y="565023"/>
            <a:ext cx="1893194" cy="1311055"/>
          </a:xfrm>
          <a:prstGeom prst="cloud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38" y="194442"/>
            <a:ext cx="1083503" cy="15221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https://ofimo.files.wordpress.com/2010/09/mobiliario-aula-formac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24" y="3478852"/>
            <a:ext cx="2239894" cy="1900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sultado de imagen para iluminacion en el trabaj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106" y="3304348"/>
            <a:ext cx="2836121" cy="174530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ángulo 5"/>
          <p:cNvSpPr/>
          <p:nvPr/>
        </p:nvSpPr>
        <p:spPr>
          <a:xfrm>
            <a:off x="6997124" y="2447800"/>
            <a:ext cx="4696894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000" b="1" dirty="0">
                <a:solidFill>
                  <a:srgbClr val="7030A0"/>
                </a:solidFill>
              </a:rPr>
              <a:t>APRENDIZAJES ADQUIRIDOS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b="1" dirty="0" smtClean="0">
                <a:solidFill>
                  <a:schemeClr val="bg1"/>
                </a:solidFill>
              </a:rPr>
              <a:t>Conocimiento de Conceptos, ideas, elementos, modelos, antecedentes, ventajas e impacto de la EaD.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 smtClean="0">
                <a:solidFill>
                  <a:schemeClr val="bg1"/>
                </a:solidFill>
              </a:rPr>
              <a:t>Hacer uso de la tecnología para fines educativos, permitiendo así innovar y hacer atractivo el ambiente de aprendizaje.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 smtClean="0">
                <a:solidFill>
                  <a:schemeClr val="bg1"/>
                </a:solidFill>
              </a:rPr>
              <a:t>Utilización de plataformas en las que pude interactuar.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 smtClean="0">
                <a:solidFill>
                  <a:schemeClr val="bg1"/>
                </a:solidFill>
              </a:rPr>
              <a:t>Descubrí la importancia del uso de la tecnología en la EaD.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b="1" dirty="0">
              <a:solidFill>
                <a:schemeClr val="bg1"/>
              </a:solidFill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8549" y="4282085"/>
            <a:ext cx="1841116" cy="2193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008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o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TM04033919[[fn=Circuito]]</Template>
  <TotalTime>409</TotalTime>
  <Words>369</Words>
  <Application>Microsoft Office PowerPoint</Application>
  <PresentationFormat>Panorámica</PresentationFormat>
  <Paragraphs>39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21" baseType="lpstr">
      <vt:lpstr>Agency FB</vt:lpstr>
      <vt:lpstr>AR CENA</vt:lpstr>
      <vt:lpstr>Arial</vt:lpstr>
      <vt:lpstr>Berlin Sans FB Demi</vt:lpstr>
      <vt:lpstr>Calibri</vt:lpstr>
      <vt:lpstr>Times New Roman</vt:lpstr>
      <vt:lpstr>Trebuchet MS</vt:lpstr>
      <vt:lpstr>Tunga</vt:lpstr>
      <vt:lpstr>Tw Cen MT</vt:lpstr>
      <vt:lpstr>Wingdings</vt:lpstr>
      <vt:lpstr>Circuito</vt:lpstr>
      <vt:lpstr>Presentación de PowerPoint</vt:lpstr>
      <vt:lpstr>CURSO DE Educación a distancia </vt:lpstr>
      <vt:lpstr>Presentación de PowerPoint</vt:lpstr>
      <vt:lpstr>Presentación de PowerPoint</vt:lpstr>
      <vt:lpstr>Primera sesión de aprendizaje: -educación A DISTANCIA: *historia *necesidad educativa *ventajas   -HISTORIA DE LA EDUCACIÓN A Distancia: *correspondencia *telecomunicación  *telemática  </vt:lpstr>
      <vt:lpstr>Segunda sesión de aprendizaje:  EDUCACIÓN A DISTANCIA: PRINCIPIOS Y Tendencias *UN NUEVO PARADIGMA *TEORÍA DE LA Educación A DISTANCIA *tecnologías UTILIZADAS *EL PROCESO DE ENSEÑANZA-*APRENDIZAJE EN EDUCACIÓN ADISTANCIA *INVESTIGACIÓN EN TECNOLOGÍAS DEL APRENDIZAJE Y EDUCACIÓN A Distancia *elementos a considerar al preparar CURSOS *participación DOCENTE *DESERCIÓN ESCOLAR  HACÍA UNA DEFINICIÓN DE EDUCACIÓN A DISTANCIA diversos autores asimilan elementos de eAd -separación entre profesor/alumno.  -uso de recursos técnicos.  -aprendiza0e individual.  -apoyo tutorial.   comunicación  bidireccional </vt:lpstr>
      <vt:lpstr>tercera sesión de aprendizaje:   COMPONENTES DEL SISTEMA DE EDUCACIÓN A DISTANCIA *Estudiante *docente *materiales *vías de comunicación *organización  plataformas *diversas plataformas</vt:lpstr>
      <vt:lpstr>cuarta sesión de aprendizaje:  MODELOS INSTITUCIONALES DE EDUCACIÓN A DISTANCIA *MODELOS INSTITUCIONALES DE EDUCACIÓN A DISTANCIA *MODELO DE INSTITUCIONES PRIVADAS DE *EDUCACIÓN  A DISTANCIA *MODELO DE EDUCACIÓN A DISTANCIA UNIVERSITARIA *OTROS MODELOS DE EaD   </vt:lpstr>
      <vt:lpstr>quinta sesión de aprendizaje:  evaluación: simposio   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Educación a distancia</dc:title>
  <dc:creator>NOHEMI  RAMIREZ</dc:creator>
  <cp:lastModifiedBy>NOHEMI  RAMIREZ</cp:lastModifiedBy>
  <cp:revision>26</cp:revision>
  <dcterms:created xsi:type="dcterms:W3CDTF">2015-09-17T14:17:07Z</dcterms:created>
  <dcterms:modified xsi:type="dcterms:W3CDTF">2015-09-17T22:05:48Z</dcterms:modified>
</cp:coreProperties>
</file>