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2" autoAdjust="0"/>
    <p:restoredTop sz="94660"/>
  </p:normalViewPr>
  <p:slideViewPr>
    <p:cSldViewPr snapToGrid="0">
      <p:cViewPr varScale="1">
        <p:scale>
          <a:sx n="97" d="100"/>
          <a:sy n="97" d="100"/>
        </p:scale>
        <p:origin x="10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 bwMode="gray"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10158984" y="1792224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fld id="{5923F103-BC34-4FE4-A40E-EDDEECFDA5D0}" type="datetimeFigureOut">
              <a:rPr lang="en-US" dirty="0"/>
              <a:pPr/>
              <a:t>9/9/2015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8951976" y="3227832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r>
              <a:rPr lang="en-US" dirty="0"/>
              <a:t>
              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2540" y="295729"/>
            <a:ext cx="838199" cy="767687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magen panorámic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1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4969927"/>
            <a:ext cx="8825659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4" y="685800"/>
            <a:ext cx="8825659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536665"/>
            <a:ext cx="8825658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A1CC3-2375-41D4-9E03-427CAF2A4C1A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8798" y="1063417"/>
            <a:ext cx="8831816" cy="1372986"/>
          </a:xfrm>
        </p:spPr>
        <p:txBody>
          <a:bodyPr/>
          <a:lstStyle>
            <a:lvl1pPr>
              <a:defRPr sz="40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F16868-8199-4C2C-A5B1-63AEE139F88E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7" name="Rectangle 1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Oval 24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6" name="TextBox 15"/>
          <p:cNvSpPr txBox="1"/>
          <p:nvPr/>
        </p:nvSpPr>
        <p:spPr bwMode="gray">
          <a:xfrm>
            <a:off x="881566" y="607336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“</a:t>
            </a:r>
          </a:p>
        </p:txBody>
      </p:sp>
      <p:sp>
        <p:nvSpPr>
          <p:cNvPr id="13" name="TextBox 12"/>
          <p:cNvSpPr txBox="1"/>
          <p:nvPr/>
        </p:nvSpPr>
        <p:spPr bwMode="gray">
          <a:xfrm>
            <a:off x="9884458" y="2613787"/>
            <a:ext cx="65276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2134"/>
            <a:ext cx="8453906" cy="2696632"/>
          </a:xfrm>
        </p:spPr>
        <p:txBody>
          <a:bodyPr/>
          <a:lstStyle>
            <a:lvl1pPr>
              <a:defRPr sz="40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31219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029199"/>
            <a:ext cx="9244897" cy="997857"/>
          </a:xfrm>
        </p:spPr>
        <p:txBody>
          <a:bodyPr anchor="ctr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9FF7F-6988-44CC-821B-644E70CD2F73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9" name="Rectangle 18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24967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C299-16B2-4475-990D-751901EACC14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lumna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2"/>
            <a:ext cx="314187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3" y="3179764"/>
            <a:ext cx="314187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0"/>
            <a:ext cx="31470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79763"/>
            <a:ext cx="314700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8135" y="2603501"/>
            <a:ext cx="314573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8329" y="3179762"/>
            <a:ext cx="3145536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86839-B9D8-4651-8783-F325ECE74E65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lumna de imagen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4532844"/>
            <a:ext cx="30504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1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3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4" y="5109106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865" y="4532844"/>
            <a:ext cx="3050438" cy="576263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1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2" y="2603500"/>
            <a:ext cx="2691243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70172" y="5109105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2775" y="4532845"/>
            <a:ext cx="30510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2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2775" y="5109104"/>
            <a:ext cx="3051096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cxnSp>
        <p:nvCxnSpPr>
          <p:cNvPr id="43" name="Straight Connector 42"/>
          <p:cNvCxnSpPr/>
          <p:nvPr/>
        </p:nvCxnSpPr>
        <p:spPr>
          <a:xfrm>
            <a:off x="440583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>
            <a:off x="7797802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484F64-32F6-45C5-931F-ADC1662401D0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561111" y="6391838"/>
            <a:ext cx="3644282" cy="304801"/>
          </a:xfrm>
        </p:spPr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2603500"/>
            <a:ext cx="8825659" cy="3416300"/>
          </a:xfrm>
        </p:spPr>
        <p:txBody>
          <a:bodyPr vert="eaVert" anchor="t" anchorCtr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95439" y="6391838"/>
            <a:ext cx="990599" cy="304799"/>
          </a:xfrm>
        </p:spPr>
        <p:txBody>
          <a:bodyPr/>
          <a:lstStyle/>
          <a:p>
            <a:fld id="{53086D93-FCAC-47E0-A2EE-787E62CA814C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 bwMode="gray"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85235" y="1278467"/>
            <a:ext cx="1409965" cy="4748590"/>
          </a:xfrm>
        </p:spPr>
        <p:txBody>
          <a:bodyPr vert="eaVert" anchor="b" anchorCtr="0"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7"/>
            <a:ext cx="6256025" cy="474859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53104" y="6391838"/>
            <a:ext cx="992135" cy="304799"/>
          </a:xfrm>
        </p:spPr>
        <p:txBody>
          <a:bodyPr/>
          <a:lstStyle/>
          <a:p>
            <a:fld id="{CDA879A6-0FD0-4734-A311-86BFCA472E6E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54954" y="2603500"/>
            <a:ext cx="8825659" cy="3416300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9CA7B-DFD4-44B5-8C60-D14B8CD1FB59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 bwMode="gray"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677645"/>
            <a:ext cx="4351025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9" y="2677644"/>
            <a:ext cx="3757545" cy="228382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4E6425-0181-43F2-84FC-787E803FD2F8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DB8791-F1B0-41E7-B7FD-A781E65C4266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2" y="3179762"/>
            <a:ext cx="4825159" cy="284003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D63B2-E120-4ED8-B27B-C685F510A5FE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761413" cy="706964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18ACC-A947-437B-A130-35BD54FDF1E9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8D7E02-BCB8-4D50-A234-369438C08659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295400"/>
            <a:ext cx="2793158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6" cy="4572000"/>
          </a:xfrm>
        </p:spPr>
        <p:txBody>
          <a:bodyPr anchor="ctr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129280"/>
            <a:ext cx="2793158" cy="289559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86A4C-8E40-4F87-A4F0-01A0687C5742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693333"/>
            <a:ext cx="3865134" cy="1735667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marL="0" lvl="0" indent="0" algn="ctr">
              <a:buNone/>
            </a:pPr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72C73-2D91-4E12-BA25-F0AA0C03599B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4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4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8761413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3104" y="6391838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2BE451C3-0FF4-47C4-B829-773ADF60F88C}" type="datetimeFigureOut">
              <a:rPr lang="en-US" dirty="0"/>
              <a:t>9/9/2015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61110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1" i="0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
              </a:t>
            </a:r>
          </a:p>
        </p:txBody>
      </p:sp>
      <p:sp>
        <p:nvSpPr>
          <p:cNvPr id="21" name="Rectangle 2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73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8" r:id="rId9"/>
    <p:sldLayoutId id="2147483667" r:id="rId10"/>
    <p:sldLayoutId id="2147483661" r:id="rId11"/>
    <p:sldLayoutId id="2147483672" r:id="rId12"/>
    <p:sldLayoutId id="2147483662" r:id="rId13"/>
    <p:sldLayoutId id="2147483669" r:id="rId14"/>
    <p:sldLayoutId id="2147483670" r:id="rId15"/>
    <p:sldLayoutId id="2147483658" r:id="rId16"/>
    <p:sldLayoutId id="2147483659" r:id="rId17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479686" y="479685"/>
            <a:ext cx="11212642" cy="5861154"/>
          </a:xfrm>
        </p:spPr>
        <p:txBody>
          <a:bodyPr/>
          <a:lstStyle/>
          <a:p>
            <a:endParaRPr lang="es-MX" sz="1100" dirty="0"/>
          </a:p>
        </p:txBody>
      </p:sp>
      <p:sp>
        <p:nvSpPr>
          <p:cNvPr id="4" name="Elipse 3"/>
          <p:cNvSpPr/>
          <p:nvPr/>
        </p:nvSpPr>
        <p:spPr>
          <a:xfrm>
            <a:off x="3981904" y="479685"/>
            <a:ext cx="3893574" cy="11700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/>
              <a:t>Modelos Institucionales de Educación a Distancia</a:t>
            </a:r>
          </a:p>
        </p:txBody>
      </p:sp>
      <p:cxnSp>
        <p:nvCxnSpPr>
          <p:cNvPr id="6" name="Conector recto 5"/>
          <p:cNvCxnSpPr/>
          <p:nvPr/>
        </p:nvCxnSpPr>
        <p:spPr>
          <a:xfrm>
            <a:off x="5928852" y="1661652"/>
            <a:ext cx="0" cy="43261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Conector recto 7"/>
          <p:cNvCxnSpPr/>
          <p:nvPr/>
        </p:nvCxnSpPr>
        <p:spPr>
          <a:xfrm flipV="1">
            <a:off x="5928691" y="2094271"/>
            <a:ext cx="4994948" cy="98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Conector recto 8"/>
          <p:cNvCxnSpPr/>
          <p:nvPr/>
        </p:nvCxnSpPr>
        <p:spPr>
          <a:xfrm>
            <a:off x="1484671" y="2104103"/>
            <a:ext cx="452775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lipse 9"/>
          <p:cNvSpPr/>
          <p:nvPr/>
        </p:nvSpPr>
        <p:spPr>
          <a:xfrm>
            <a:off x="806245" y="2774793"/>
            <a:ext cx="1514168" cy="89473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200" dirty="0" smtClean="0"/>
              <a:t>Modelo de enseñanza publica y a distancia</a:t>
            </a:r>
            <a:endParaRPr lang="es-MX" sz="1200" dirty="0"/>
          </a:p>
        </p:txBody>
      </p:sp>
      <p:sp>
        <p:nvSpPr>
          <p:cNvPr id="12" name="Rectángulo 11"/>
          <p:cNvSpPr/>
          <p:nvPr/>
        </p:nvSpPr>
        <p:spPr>
          <a:xfrm>
            <a:off x="644013" y="3856342"/>
            <a:ext cx="1838632" cy="248449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s-MX" sz="1000" dirty="0"/>
              <a:t>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Responden fundamentalmente a las siguientes características: </a:t>
            </a:r>
            <a:b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·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Fueron creados generalmente durante o después de la Segunda Guerra Mundial. </a:t>
            </a:r>
            <a:b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·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Poseen un cuadro de profesores especialistas dedicados a tiempo completo, para el desarrollo de cada curso, según los niveles o disciplinas. </a:t>
            </a:r>
            <a:b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·Considerable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inversión en instalaciones y medios. </a:t>
            </a:r>
            <a:b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·Capacidad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de matrícula para gran cantidad de estudiantes. </a:t>
            </a:r>
            <a:b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·Oferta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educativa a múltiples niveles. </a:t>
            </a:r>
          </a:p>
          <a:p>
            <a:endParaRPr lang="es-MX" dirty="0"/>
          </a:p>
        </p:txBody>
      </p:sp>
      <p:cxnSp>
        <p:nvCxnSpPr>
          <p:cNvPr id="15" name="Conector recto de flecha 14"/>
          <p:cNvCxnSpPr/>
          <p:nvPr/>
        </p:nvCxnSpPr>
        <p:spPr>
          <a:xfrm>
            <a:off x="1484671" y="2104103"/>
            <a:ext cx="9832" cy="6706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ector recto de flecha 16"/>
          <p:cNvCxnSpPr>
            <a:stCxn id="10" idx="4"/>
            <a:endCxn id="12" idx="0"/>
          </p:cNvCxnSpPr>
          <p:nvPr/>
        </p:nvCxnSpPr>
        <p:spPr>
          <a:xfrm>
            <a:off x="1563329" y="3669529"/>
            <a:ext cx="0" cy="1868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ector recto de flecha 18"/>
          <p:cNvCxnSpPr/>
          <p:nvPr/>
        </p:nvCxnSpPr>
        <p:spPr>
          <a:xfrm>
            <a:off x="4033320" y="2135697"/>
            <a:ext cx="9833" cy="55060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Elipse 26"/>
          <p:cNvSpPr/>
          <p:nvPr/>
        </p:nvSpPr>
        <p:spPr>
          <a:xfrm>
            <a:off x="3325398" y="2761816"/>
            <a:ext cx="1435510" cy="70018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200" dirty="0"/>
              <a:t>Modelo de agrupamiento</a:t>
            </a:r>
            <a:r>
              <a:rPr lang="es-MX" dirty="0"/>
              <a:t>.</a:t>
            </a:r>
          </a:p>
        </p:txBody>
      </p:sp>
      <p:sp>
        <p:nvSpPr>
          <p:cNvPr id="28" name="Rectángulo 27"/>
          <p:cNvSpPr/>
          <p:nvPr/>
        </p:nvSpPr>
        <p:spPr>
          <a:xfrm>
            <a:off x="2595715" y="3569110"/>
            <a:ext cx="2782529" cy="27569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Según Margaret </a:t>
            </a:r>
            <a:r>
              <a:rPr lang="es-MX" sz="900" dirty="0" err="1">
                <a:latin typeface="Arial" panose="020B0604020202020204" pitchFamily="34" charset="0"/>
                <a:cs typeface="Arial" panose="020B0604020202020204" pitchFamily="34" charset="0"/>
              </a:rPr>
              <a:t>Gamlin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este modelo a partir de su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importancia 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con el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uso de medios telemáticos y tecnológicos diversos, ha convulsionado profundamente el sistema educativo del mencionado 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de nueva Zelanda.</a:t>
            </a:r>
          </a:p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Características del modelo. </a:t>
            </a:r>
          </a:p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· 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Un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profesor elabora recursos didácticos que incluyen una amplia descripción de contenidos así como ejercicios, con escasa o nula "conversación didáctica". </a:t>
            </a:r>
          </a:p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· 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Al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menos una vez por semana el profesor conecta con los alumnos de otras escuelas para hacer enseñanza "</a:t>
            </a:r>
            <a:r>
              <a:rPr lang="es-MX" sz="900" dirty="0" err="1">
                <a:latin typeface="Arial" panose="020B0604020202020204" pitchFamily="34" charset="0"/>
                <a:cs typeface="Arial" panose="020B0604020202020204" pitchFamily="34" charset="0"/>
              </a:rPr>
              <a:t>on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 line". </a:t>
            </a:r>
          </a:p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· 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De vez en cuando se envían al profesor las tareas por fax o E-mail. </a:t>
            </a:r>
          </a:p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· 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La tecnología puede ir desde el fax, la </a:t>
            </a:r>
            <a:r>
              <a:rPr lang="es-MX" sz="900" dirty="0" err="1">
                <a:latin typeface="Arial" panose="020B0604020202020204" pitchFamily="34" charset="0"/>
                <a:cs typeface="Arial" panose="020B0604020202020204" pitchFamily="34" charset="0"/>
              </a:rPr>
              <a:t>audioconferencia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 y la </a:t>
            </a:r>
            <a:r>
              <a:rPr lang="es-MX" sz="900" dirty="0" err="1">
                <a:latin typeface="Arial" panose="020B0604020202020204" pitchFamily="34" charset="0"/>
                <a:cs typeface="Arial" panose="020B0604020202020204" pitchFamily="34" charset="0"/>
              </a:rPr>
              <a:t>audiografía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, hasta el correo electrónico y la </a:t>
            </a:r>
            <a:r>
              <a:rPr lang="es-MX" sz="1000" dirty="0">
                <a:latin typeface="Arial" panose="020B0604020202020204" pitchFamily="34" charset="0"/>
                <a:cs typeface="Arial" panose="020B0604020202020204" pitchFamily="34" charset="0"/>
              </a:rPr>
              <a:t>vídeo conferencia. </a:t>
            </a:r>
          </a:p>
          <a:p>
            <a:endParaRPr lang="es-MX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30" name="Conector recto de flecha 29"/>
          <p:cNvCxnSpPr>
            <a:stCxn id="27" idx="4"/>
          </p:cNvCxnSpPr>
          <p:nvPr/>
        </p:nvCxnSpPr>
        <p:spPr>
          <a:xfrm>
            <a:off x="4043153" y="3462003"/>
            <a:ext cx="0" cy="9235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Elipse 30"/>
          <p:cNvSpPr/>
          <p:nvPr/>
        </p:nvSpPr>
        <p:spPr>
          <a:xfrm>
            <a:off x="5692877" y="2761816"/>
            <a:ext cx="1396181" cy="70018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200" dirty="0"/>
              <a:t>Modelo Multimedia </a:t>
            </a:r>
          </a:p>
        </p:txBody>
      </p:sp>
      <p:sp>
        <p:nvSpPr>
          <p:cNvPr id="32" name="Rectángulo 31"/>
          <p:cNvSpPr/>
          <p:nvPr/>
        </p:nvSpPr>
        <p:spPr>
          <a:xfrm>
            <a:off x="5476568" y="3569110"/>
            <a:ext cx="2271251" cy="27717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s-MX" sz="10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Mediante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una integración de tecnologías dentro de una infraestructura común, permitirá al proveedor acceder, crear y ofrecer servicios educativos multimedia en una gran variedad de formatos y modelos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. CARACTERISTICAS :</a:t>
            </a:r>
          </a:p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.Los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diseñadores de cursos pueden acceder a este material electrónicamente y volver a editar o crear materiales didácticos. </a:t>
            </a:r>
          </a:p>
          <a:p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·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Estos paquetes de aprendizaje se ofrecen de diferentes modos y a través de diferentes medios a estudiantes que aprenden de forma independiente. </a:t>
            </a:r>
          </a:p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El profesor ya no ejerce el papel central y controlador como en el modelo de agrupamiento. </a:t>
            </a:r>
          </a:p>
          <a:p>
            <a:endParaRPr lang="es-MX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34" name="Conector recto de flecha 33"/>
          <p:cNvCxnSpPr/>
          <p:nvPr/>
        </p:nvCxnSpPr>
        <p:spPr>
          <a:xfrm flipH="1">
            <a:off x="6381134" y="2113934"/>
            <a:ext cx="9833" cy="61628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Conector recto de flecha 35"/>
          <p:cNvCxnSpPr>
            <a:stCxn id="31" idx="4"/>
          </p:cNvCxnSpPr>
          <p:nvPr/>
        </p:nvCxnSpPr>
        <p:spPr>
          <a:xfrm flipH="1">
            <a:off x="6390967" y="3462003"/>
            <a:ext cx="1" cy="9235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Elipse 36"/>
          <p:cNvSpPr/>
          <p:nvPr/>
        </p:nvSpPr>
        <p:spPr>
          <a:xfrm>
            <a:off x="7747819" y="2605549"/>
            <a:ext cx="2023349" cy="85645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200" dirty="0"/>
              <a:t> </a:t>
            </a:r>
            <a:r>
              <a:rPr lang="es-MX" sz="1100" dirty="0"/>
              <a:t>Modelo de Instituciones Privadas de Educación a Distancia</a:t>
            </a:r>
          </a:p>
        </p:txBody>
      </p:sp>
      <p:sp>
        <p:nvSpPr>
          <p:cNvPr id="38" name="Rectángulo 37"/>
          <p:cNvSpPr/>
          <p:nvPr/>
        </p:nvSpPr>
        <p:spPr>
          <a:xfrm>
            <a:off x="7875478" y="3569110"/>
            <a:ext cx="2243851" cy="278647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El modelo de educación a distancia privada tiene sus comienzos en el siglo XIX y actualmente existen numerosos ejemplos en cada uno de los estados de la Unión 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Europea.</a:t>
            </a:r>
          </a:p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 Algunos de los rasgos didácticos que las caracterizan son los siguientes: </a:t>
            </a:r>
          </a:p>
          <a:p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·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Producción de materiales escritos y/o con medios audiovisuales de aprendizaje que envían a su alumnado por correo. </a:t>
            </a:r>
          </a:p>
          <a:p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·Los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estudiantes siguen este material y devuelven a su vez por correo a la institución comentarios, cuestionarios cumplimentados con prácticas o ejercicios y dudar que les puedan surgir en algunas cuestiones. </a:t>
            </a:r>
          </a:p>
          <a:p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enviados </a:t>
            </a:r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por los estudiantes y el proceso se vuelve a repetir. </a:t>
            </a:r>
          </a:p>
          <a:p>
            <a:endParaRPr lang="es-MX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40" name="Conector recto de flecha 39"/>
          <p:cNvCxnSpPr>
            <a:endCxn id="37" idx="0"/>
          </p:cNvCxnSpPr>
          <p:nvPr/>
        </p:nvCxnSpPr>
        <p:spPr>
          <a:xfrm>
            <a:off x="8759493" y="2113934"/>
            <a:ext cx="1" cy="49161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onector recto de flecha 41"/>
          <p:cNvCxnSpPr>
            <a:stCxn id="37" idx="4"/>
          </p:cNvCxnSpPr>
          <p:nvPr/>
        </p:nvCxnSpPr>
        <p:spPr>
          <a:xfrm flipH="1">
            <a:off x="8759493" y="3462003"/>
            <a:ext cx="1" cy="10710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Elipse 42"/>
          <p:cNvSpPr/>
          <p:nvPr/>
        </p:nvSpPr>
        <p:spPr>
          <a:xfrm>
            <a:off x="10075969" y="2533771"/>
            <a:ext cx="1587587" cy="80919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200" dirty="0"/>
              <a:t>Modelo de Educación a Distancia Universitaria</a:t>
            </a:r>
          </a:p>
        </p:txBody>
      </p:sp>
      <p:sp>
        <p:nvSpPr>
          <p:cNvPr id="45" name="Rectángulo 44"/>
          <p:cNvSpPr/>
          <p:nvPr/>
        </p:nvSpPr>
        <p:spPr>
          <a:xfrm>
            <a:off x="10215716" y="3569109"/>
            <a:ext cx="1447840" cy="275698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Universidades Abiertas cubren este otro </a:t>
            </a:r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modelo.</a:t>
            </a:r>
          </a:p>
          <a:p>
            <a:r>
              <a:rPr lang="es-MX" sz="900" dirty="0">
                <a:latin typeface="Arial" panose="020B0604020202020204" pitchFamily="34" charset="0"/>
                <a:cs typeface="Arial" panose="020B0604020202020204" pitchFamily="34" charset="0"/>
              </a:rPr>
              <a:t> La característica fundamental de este modelo es la especialización de este tipo de universidades para impartir sus materias con arreglo a los planteamientos de la  Educación a Distancia. </a:t>
            </a:r>
          </a:p>
          <a:p>
            <a:r>
              <a:rPr lang="es-MX" sz="9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s-MX" sz="9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47" name="Conector recto de flecha 46"/>
          <p:cNvCxnSpPr/>
          <p:nvPr/>
        </p:nvCxnSpPr>
        <p:spPr>
          <a:xfrm>
            <a:off x="10923639" y="2104103"/>
            <a:ext cx="0" cy="4296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ector recto de flecha 53"/>
          <p:cNvCxnSpPr/>
          <p:nvPr/>
        </p:nvCxnSpPr>
        <p:spPr>
          <a:xfrm>
            <a:off x="10923639" y="3342968"/>
            <a:ext cx="0" cy="21139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12973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ala de reuniones Ion">
  <a:themeElements>
    <a:clrScheme name="Ion Boardroom">
      <a:dk1>
        <a:sysClr val="windowText" lastClr="000000"/>
      </a:dk1>
      <a:lt1>
        <a:sysClr val="window" lastClr="FFFFFF"/>
      </a:lt1>
      <a:dk2>
        <a:srgbClr val="3B3059"/>
      </a:dk2>
      <a:lt2>
        <a:srgbClr val="EBEBEB"/>
      </a:lt2>
      <a:accent1>
        <a:srgbClr val="B31166"/>
      </a:accent1>
      <a:accent2>
        <a:srgbClr val="E33D6F"/>
      </a:accent2>
      <a:accent3>
        <a:srgbClr val="E45F3C"/>
      </a:accent3>
      <a:accent4>
        <a:srgbClr val="E9943A"/>
      </a:accent4>
      <a:accent5>
        <a:srgbClr val="9B6BF2"/>
      </a:accent5>
      <a:accent6>
        <a:srgbClr val="D53DD0"/>
      </a:accent6>
      <a:hlink>
        <a:srgbClr val="8F8F8F"/>
      </a:hlink>
      <a:folHlink>
        <a:srgbClr val="A5A5A5"/>
      </a:folHlink>
    </a:clrScheme>
    <a:fontScheme name="Ion Boardroom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 Boardroom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24000"/>
                <a:satMod val="148000"/>
                <a:lumMod val="12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91000"/>
                <a:satMod val="164000"/>
                <a:lumMod val="74000"/>
              </a:schemeClr>
              <a:schemeClr val="phClr">
                <a:hueMod val="124000"/>
                <a:satMod val="140000"/>
                <a:lumMod val="14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B8502691-933B-45FE-8764-BA278511EF2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59</TotalTime>
  <Words>409</Words>
  <Application>Microsoft Office PowerPoint</Application>
  <PresentationFormat>Panorámica</PresentationFormat>
  <Paragraphs>25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Century Gothic</vt:lpstr>
      <vt:lpstr>Wingdings 3</vt:lpstr>
      <vt:lpstr>Sala de reuniones Ion</vt:lpstr>
      <vt:lpstr>Presentación de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FIDEL</dc:creator>
  <cp:lastModifiedBy>FIDEL</cp:lastModifiedBy>
  <cp:revision>5</cp:revision>
  <dcterms:created xsi:type="dcterms:W3CDTF">2015-09-09T18:32:22Z</dcterms:created>
  <dcterms:modified xsi:type="dcterms:W3CDTF">2015-09-09T19:32:13Z</dcterms:modified>
</cp:coreProperties>
</file>

<file path=docProps/thumbnail.jpeg>
</file>