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97" d="100"/>
          <a:sy n="97" d="100"/>
        </p:scale>
        <p:origin x="10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dirty="0"/>
              <a:pPr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1CC3-2375-41D4-9E03-427CAF2A4C1A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86839-B9D8-4651-8783-F325ECE74E65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84F64-32F6-45C5-931F-ADC1662401D0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53086D93-FCAC-47E0-A2EE-787E62CA814C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CDA879A6-0FD0-4734-A311-86BFCA472E6E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dirty="0"/>
              <a:t>9/9/2015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3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72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79686" y="479685"/>
            <a:ext cx="11212642" cy="5861154"/>
          </a:xfrm>
        </p:spPr>
        <p:txBody>
          <a:bodyPr/>
          <a:lstStyle/>
          <a:p>
            <a:endParaRPr lang="es-MX" sz="1100" dirty="0"/>
          </a:p>
        </p:txBody>
      </p:sp>
      <p:sp>
        <p:nvSpPr>
          <p:cNvPr id="4" name="Elipse 3"/>
          <p:cNvSpPr/>
          <p:nvPr/>
        </p:nvSpPr>
        <p:spPr>
          <a:xfrm>
            <a:off x="3981904" y="479685"/>
            <a:ext cx="3893574" cy="1170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Modelos Institucionales de Educación a Distancia</a:t>
            </a:r>
          </a:p>
        </p:txBody>
      </p:sp>
      <p:cxnSp>
        <p:nvCxnSpPr>
          <p:cNvPr id="6" name="Conector recto 5"/>
          <p:cNvCxnSpPr/>
          <p:nvPr/>
        </p:nvCxnSpPr>
        <p:spPr>
          <a:xfrm>
            <a:off x="5928852" y="1661652"/>
            <a:ext cx="0" cy="4326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V="1">
            <a:off x="5928691" y="2094271"/>
            <a:ext cx="4994948" cy="9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1484671" y="2104103"/>
            <a:ext cx="45277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e 9"/>
          <p:cNvSpPr/>
          <p:nvPr/>
        </p:nvSpPr>
        <p:spPr>
          <a:xfrm>
            <a:off x="806245" y="2774793"/>
            <a:ext cx="1514168" cy="8947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Modelo de enseñanza publica y a distancia</a:t>
            </a:r>
            <a:endParaRPr lang="es-MX" sz="1200" dirty="0"/>
          </a:p>
        </p:txBody>
      </p:sp>
      <p:sp>
        <p:nvSpPr>
          <p:cNvPr id="12" name="Rectángulo 11"/>
          <p:cNvSpPr/>
          <p:nvPr/>
        </p:nvSpPr>
        <p:spPr>
          <a:xfrm>
            <a:off x="644013" y="3856342"/>
            <a:ext cx="1838632" cy="24844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/>
              <a:t>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Responden fundamentalmente a las siguientes características: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Fueron creados generalmente durante o después de la Segunda Guerra Mundial.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Poseen un cuadro de profesores especialistas dedicados a tiempo completo, para el desarrollo de cada curso, según los niveles o disciplinas.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·Considerable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inversión en instalaciones y medios.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·Capacidad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de matrícula para gran cantidad de estudiantes.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·Oferta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educativa a múltiples niveles. </a:t>
            </a:r>
          </a:p>
          <a:p>
            <a:endParaRPr lang="es-MX" dirty="0"/>
          </a:p>
        </p:txBody>
      </p:sp>
      <p:cxnSp>
        <p:nvCxnSpPr>
          <p:cNvPr id="15" name="Conector recto de flecha 14"/>
          <p:cNvCxnSpPr/>
          <p:nvPr/>
        </p:nvCxnSpPr>
        <p:spPr>
          <a:xfrm>
            <a:off x="1484671" y="2104103"/>
            <a:ext cx="9832" cy="670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>
            <a:stCxn id="10" idx="4"/>
            <a:endCxn id="12" idx="0"/>
          </p:cNvCxnSpPr>
          <p:nvPr/>
        </p:nvCxnSpPr>
        <p:spPr>
          <a:xfrm>
            <a:off x="1563329" y="3669529"/>
            <a:ext cx="0" cy="186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/>
          <p:cNvCxnSpPr/>
          <p:nvPr/>
        </p:nvCxnSpPr>
        <p:spPr>
          <a:xfrm>
            <a:off x="4033320" y="2135697"/>
            <a:ext cx="9833" cy="550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3325398" y="2761816"/>
            <a:ext cx="1435510" cy="700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Modelo de agrupamiento</a:t>
            </a:r>
            <a:r>
              <a:rPr lang="es-MX" dirty="0"/>
              <a:t>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2595715" y="3569110"/>
            <a:ext cx="2782529" cy="27569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Según Margaret 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Gamlin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este modelo a partir de su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importancia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con el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uso de medios telemáticos y tecnológicos diversos, ha convulsionado profundamente el sistema educativo del mencionado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de nueva Zelanda.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Características del modelo.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profesor elabora recursos didácticos que incluyen una amplia descripción de contenidos así como ejercicios, con escasa o nula "conversación didáctica".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menos una vez por semana el profesor conecta con los alumnos de otras escuelas para hacer enseñanza "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line".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De vez en cuando se envían al profesor las tareas por fax o E-mail.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La tecnología puede ir desde el fax, la 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audioconferencia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y la 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audiografía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, hasta el correo electrónico y la </a:t>
            </a:r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vídeo conferencia. </a:t>
            </a:r>
          </a:p>
          <a:p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ector recto de flecha 29"/>
          <p:cNvCxnSpPr>
            <a:stCxn id="27" idx="4"/>
          </p:cNvCxnSpPr>
          <p:nvPr/>
        </p:nvCxnSpPr>
        <p:spPr>
          <a:xfrm>
            <a:off x="4043153" y="3462003"/>
            <a:ext cx="0" cy="92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ipse 30"/>
          <p:cNvSpPr/>
          <p:nvPr/>
        </p:nvSpPr>
        <p:spPr>
          <a:xfrm>
            <a:off x="5692877" y="2761816"/>
            <a:ext cx="1396181" cy="700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Modelo Multimedia </a:t>
            </a:r>
          </a:p>
        </p:txBody>
      </p:sp>
      <p:sp>
        <p:nvSpPr>
          <p:cNvPr id="32" name="Rectángulo 31"/>
          <p:cNvSpPr/>
          <p:nvPr/>
        </p:nvSpPr>
        <p:spPr>
          <a:xfrm>
            <a:off x="5476568" y="3569110"/>
            <a:ext cx="2271251" cy="27717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Mediante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una integración de tecnologías dentro de una infraestructura común, permitirá al proveedor acceder, crear y ofrecer servicios educativos multimedia en una gran variedad de formatos y modelos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CARACTERISTICAS :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.Los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diseñadores de cursos pueden acceder a este material electrónicamente y volver a editar o crear materiales didácticos.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Estos paquetes de aprendizaje se ofrecen de diferentes modos y a través de diferentes medios a estudiantes que aprenden de forma independiente.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El profesor ya no ejerce el papel central y controlador como en el modelo de agrupamiento. </a:t>
            </a:r>
          </a:p>
          <a:p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4" name="Conector recto de flecha 33"/>
          <p:cNvCxnSpPr/>
          <p:nvPr/>
        </p:nvCxnSpPr>
        <p:spPr>
          <a:xfrm flipH="1">
            <a:off x="6381134" y="2113934"/>
            <a:ext cx="9833" cy="616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>
            <a:stCxn id="31" idx="4"/>
          </p:cNvCxnSpPr>
          <p:nvPr/>
        </p:nvCxnSpPr>
        <p:spPr>
          <a:xfrm flipH="1">
            <a:off x="6390967" y="3462003"/>
            <a:ext cx="1" cy="92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ipse 36"/>
          <p:cNvSpPr/>
          <p:nvPr/>
        </p:nvSpPr>
        <p:spPr>
          <a:xfrm>
            <a:off x="7747819" y="2605549"/>
            <a:ext cx="2023349" cy="856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 </a:t>
            </a:r>
            <a:r>
              <a:rPr lang="es-MX" sz="1100" dirty="0"/>
              <a:t>Modelo de Instituciones Privadas de Educación a Distancia</a:t>
            </a:r>
          </a:p>
        </p:txBody>
      </p:sp>
      <p:sp>
        <p:nvSpPr>
          <p:cNvPr id="38" name="Rectángulo 37"/>
          <p:cNvSpPr/>
          <p:nvPr/>
        </p:nvSpPr>
        <p:spPr>
          <a:xfrm>
            <a:off x="7875478" y="3569110"/>
            <a:ext cx="2243851" cy="27864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El modelo de educación a distancia privada tiene sus comienzos en el siglo XIX y actualmente existen numerosos ejemplos en cada uno de los estados de la Unión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Europea.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Algunos de los rasgos didácticos que las caracterizan son los siguientes: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Producción de materiales escritos y/o con medios audiovisuales de aprendizaje que envían a su alumnado por correo.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·Los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estudiantes siguen este material y devuelven a su vez por correo a la institución comentarios, cuestionarios cumplimentados con prácticas o ejercicios y dudar que les puedan surgir en algunas cuestiones.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enviados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por los estudiantes y el proceso se vuelve a repetir. </a:t>
            </a:r>
          </a:p>
          <a:p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Conector recto de flecha 39"/>
          <p:cNvCxnSpPr>
            <a:endCxn id="37" idx="0"/>
          </p:cNvCxnSpPr>
          <p:nvPr/>
        </p:nvCxnSpPr>
        <p:spPr>
          <a:xfrm>
            <a:off x="8759493" y="2113934"/>
            <a:ext cx="1" cy="491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de flecha 41"/>
          <p:cNvCxnSpPr>
            <a:stCxn id="37" idx="4"/>
          </p:cNvCxnSpPr>
          <p:nvPr/>
        </p:nvCxnSpPr>
        <p:spPr>
          <a:xfrm flipH="1">
            <a:off x="8759493" y="3462003"/>
            <a:ext cx="1" cy="107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ipse 42"/>
          <p:cNvSpPr/>
          <p:nvPr/>
        </p:nvSpPr>
        <p:spPr>
          <a:xfrm>
            <a:off x="10075969" y="2533771"/>
            <a:ext cx="1587587" cy="8091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Modelo de Educación a Distancia Universitaria</a:t>
            </a:r>
          </a:p>
        </p:txBody>
      </p:sp>
      <p:sp>
        <p:nvSpPr>
          <p:cNvPr id="45" name="Rectángulo 44"/>
          <p:cNvSpPr/>
          <p:nvPr/>
        </p:nvSpPr>
        <p:spPr>
          <a:xfrm>
            <a:off x="10215716" y="3569109"/>
            <a:ext cx="1447840" cy="27569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Universidades Abiertas cubren este otro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modelo.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La característica fundamental de este modelo es la especialización de este tipo de universidades para impartir sus materias con arreglo a los planteamientos de la  Educación a Distancia.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Conector recto de flecha 46"/>
          <p:cNvCxnSpPr/>
          <p:nvPr/>
        </p:nvCxnSpPr>
        <p:spPr>
          <a:xfrm>
            <a:off x="10923639" y="2104103"/>
            <a:ext cx="0" cy="429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/>
          <p:nvPr/>
        </p:nvCxnSpPr>
        <p:spPr>
          <a:xfrm>
            <a:off x="10923639" y="3342968"/>
            <a:ext cx="0" cy="211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2973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de reuniones Ion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59</TotalTime>
  <Words>409</Words>
  <Application>Microsoft Office PowerPoint</Application>
  <PresentationFormat>Panorámica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Sala de reuniones Ion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FIDEL</dc:creator>
  <cp:lastModifiedBy>FIDEL</cp:lastModifiedBy>
  <cp:revision>5</cp:revision>
  <dcterms:created xsi:type="dcterms:W3CDTF">2015-09-09T18:32:22Z</dcterms:created>
  <dcterms:modified xsi:type="dcterms:W3CDTF">2015-09-09T19:32:13Z</dcterms:modified>
</cp:coreProperties>
</file>