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61" r:id="rId3"/>
    <p:sldId id="258" r:id="rId4"/>
    <p:sldId id="266" r:id="rId5"/>
    <p:sldId id="259" r:id="rId6"/>
    <p:sldId id="262" r:id="rId7"/>
    <p:sldId id="263" r:id="rId8"/>
    <p:sldId id="264" r:id="rId9"/>
    <p:sldId id="257" r:id="rId10"/>
    <p:sldId id="265" r:id="rId1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660"/>
  </p:normalViewPr>
  <p:slideViewPr>
    <p:cSldViewPr snapToGrid="0">
      <p:cViewPr varScale="1">
        <p:scale>
          <a:sx n="79" d="100"/>
          <a:sy n="79" d="100"/>
        </p:scale>
        <p:origin x="162"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BB23981-595E-4F2F-B55C-F95E8C7E8EE3}" type="datetimeFigureOut">
              <a:rPr lang="es-MX" smtClean="0"/>
              <a:t>16/09/2015</a:t>
            </a:fld>
            <a:endParaRPr lang="es-MX"/>
          </a:p>
        </p:txBody>
      </p:sp>
      <p:sp>
        <p:nvSpPr>
          <p:cNvPr id="5" name="Footer Placeholder 4"/>
          <p:cNvSpPr>
            <a:spLocks noGrp="1"/>
          </p:cNvSpPr>
          <p:nvPr>
            <p:ph type="ftr" sz="quarter" idx="11"/>
          </p:nvPr>
        </p:nvSpPr>
        <p:spPr/>
        <p:txBody>
          <a:bodyPr/>
          <a:lstStyle/>
          <a:p>
            <a:endParaRPr lang="es-MX"/>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B7A398BF-136F-4E2F-9436-3ADA6F777816}" type="slidenum">
              <a:rPr lang="es-MX" smtClean="0"/>
              <a:t>‹Nº›</a:t>
            </a:fld>
            <a:endParaRPr lang="es-MX"/>
          </a:p>
        </p:txBody>
      </p:sp>
    </p:spTree>
    <p:extLst>
      <p:ext uri="{BB962C8B-B14F-4D97-AF65-F5344CB8AC3E}">
        <p14:creationId xmlns:p14="http://schemas.microsoft.com/office/powerpoint/2010/main" val="586747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BB23981-595E-4F2F-B55C-F95E8C7E8EE3}" type="datetimeFigureOut">
              <a:rPr lang="es-MX" smtClean="0"/>
              <a:t>16/09/2015</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7A398BF-136F-4E2F-9436-3ADA6F777816}" type="slidenum">
              <a:rPr lang="es-MX" smtClean="0"/>
              <a:t>‹Nº›</a:t>
            </a:fld>
            <a:endParaRPr lang="es-MX"/>
          </a:p>
        </p:txBody>
      </p:sp>
    </p:spTree>
    <p:extLst>
      <p:ext uri="{BB962C8B-B14F-4D97-AF65-F5344CB8AC3E}">
        <p14:creationId xmlns:p14="http://schemas.microsoft.com/office/powerpoint/2010/main" val="2436147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BB23981-595E-4F2F-B55C-F95E8C7E8EE3}" type="datetimeFigureOut">
              <a:rPr lang="es-MX" smtClean="0"/>
              <a:t>16/09/2015</a:t>
            </a:fld>
            <a:endParaRPr lang="es-MX"/>
          </a:p>
        </p:txBody>
      </p:sp>
      <p:sp>
        <p:nvSpPr>
          <p:cNvPr id="5" name="Footer Placeholder 4"/>
          <p:cNvSpPr>
            <a:spLocks noGrp="1"/>
          </p:cNvSpPr>
          <p:nvPr>
            <p:ph type="ftr" sz="quarter" idx="11"/>
          </p:nvPr>
        </p:nvSpPr>
        <p:spPr/>
        <p:txBody>
          <a:bodyPr/>
          <a:lstStyle/>
          <a:p>
            <a:endParaRPr lang="es-MX"/>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7A398BF-136F-4E2F-9436-3ADA6F777816}" type="slidenum">
              <a:rPr lang="es-MX" smtClean="0"/>
              <a:t>‹Nº›</a:t>
            </a:fld>
            <a:endParaRPr lang="es-MX"/>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906151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3BB23981-595E-4F2F-B55C-F95E8C7E8EE3}" type="datetimeFigureOut">
              <a:rPr lang="es-MX" smtClean="0"/>
              <a:t>16/09/2015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7A398BF-136F-4E2F-9436-3ADA6F777816}" type="slidenum">
              <a:rPr lang="es-MX" smtClean="0"/>
              <a:t>‹Nº›</a:t>
            </a:fld>
            <a:endParaRPr lang="es-MX"/>
          </a:p>
        </p:txBody>
      </p:sp>
    </p:spTree>
    <p:extLst>
      <p:ext uri="{BB962C8B-B14F-4D97-AF65-F5344CB8AC3E}">
        <p14:creationId xmlns:p14="http://schemas.microsoft.com/office/powerpoint/2010/main" val="41966439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3BB23981-595E-4F2F-B55C-F95E8C7E8EE3}" type="datetimeFigureOut">
              <a:rPr lang="es-MX" smtClean="0"/>
              <a:t>16/09/2015</a:t>
            </a:fld>
            <a:endParaRPr lang="es-MX"/>
          </a:p>
        </p:txBody>
      </p:sp>
      <p:sp>
        <p:nvSpPr>
          <p:cNvPr id="6" name="Footer Placeholder 5"/>
          <p:cNvSpPr>
            <a:spLocks noGrp="1"/>
          </p:cNvSpPr>
          <p:nvPr>
            <p:ph type="ftr" sz="quarter" idx="11"/>
          </p:nvPr>
        </p:nvSpPr>
        <p:spPr/>
        <p:txBody>
          <a:bodyPr/>
          <a:lstStyle/>
          <a:p>
            <a:endParaRPr lang="es-MX"/>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7A398BF-136F-4E2F-9436-3ADA6F777816}" type="slidenum">
              <a:rPr lang="es-MX" smtClean="0"/>
              <a:t>‹Nº›</a:t>
            </a:fld>
            <a:endParaRPr lang="es-MX"/>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845180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fld id="{3BB23981-595E-4F2F-B55C-F95E8C7E8EE3}" type="datetimeFigureOut">
              <a:rPr lang="es-MX" smtClean="0"/>
              <a:t>16/09/2015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7A398BF-136F-4E2F-9436-3ADA6F777816}" type="slidenum">
              <a:rPr lang="es-MX" smtClean="0"/>
              <a:t>‹Nº›</a:t>
            </a:fld>
            <a:endParaRPr lang="es-MX"/>
          </a:p>
        </p:txBody>
      </p:sp>
    </p:spTree>
    <p:extLst>
      <p:ext uri="{BB962C8B-B14F-4D97-AF65-F5344CB8AC3E}">
        <p14:creationId xmlns:p14="http://schemas.microsoft.com/office/powerpoint/2010/main" val="649877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BB23981-595E-4F2F-B55C-F95E8C7E8EE3}" type="datetimeFigureOut">
              <a:rPr lang="es-MX" smtClean="0"/>
              <a:t>16/09/2015</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7A398BF-136F-4E2F-9436-3ADA6F777816}" type="slidenum">
              <a:rPr lang="es-MX" smtClean="0"/>
              <a:t>‹Nº›</a:t>
            </a:fld>
            <a:endParaRPr lang="es-MX"/>
          </a:p>
        </p:txBody>
      </p:sp>
    </p:spTree>
    <p:extLst>
      <p:ext uri="{BB962C8B-B14F-4D97-AF65-F5344CB8AC3E}">
        <p14:creationId xmlns:p14="http://schemas.microsoft.com/office/powerpoint/2010/main" val="33404563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BB23981-595E-4F2F-B55C-F95E8C7E8EE3}" type="datetimeFigureOut">
              <a:rPr lang="es-MX" smtClean="0"/>
              <a:t>16/09/2015</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7A398BF-136F-4E2F-9436-3ADA6F777816}" type="slidenum">
              <a:rPr lang="es-MX" smtClean="0"/>
              <a:t>‹Nº›</a:t>
            </a:fld>
            <a:endParaRPr lang="es-MX"/>
          </a:p>
        </p:txBody>
      </p:sp>
    </p:spTree>
    <p:extLst>
      <p:ext uri="{BB962C8B-B14F-4D97-AF65-F5344CB8AC3E}">
        <p14:creationId xmlns:p14="http://schemas.microsoft.com/office/powerpoint/2010/main" val="22502571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BB23981-595E-4F2F-B55C-F95E8C7E8EE3}" type="datetimeFigureOut">
              <a:rPr lang="es-MX" smtClean="0"/>
              <a:t>16/09/2015</a:t>
            </a:fld>
            <a:endParaRPr lang="es-MX"/>
          </a:p>
        </p:txBody>
      </p:sp>
      <p:sp>
        <p:nvSpPr>
          <p:cNvPr id="5" name="Footer Placeholder 4"/>
          <p:cNvSpPr>
            <a:spLocks noGrp="1"/>
          </p:cNvSpPr>
          <p:nvPr>
            <p:ph type="ftr" sz="quarter" idx="11"/>
          </p:nvPr>
        </p:nvSpPr>
        <p:spPr/>
        <p:txBody>
          <a:bodyPr/>
          <a:lstStyle/>
          <a:p>
            <a:endParaRPr lang="es-MX"/>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B7A398BF-136F-4E2F-9436-3ADA6F777816}" type="slidenum">
              <a:rPr lang="es-MX" smtClean="0"/>
              <a:t>‹Nº›</a:t>
            </a:fld>
            <a:endParaRPr lang="es-MX"/>
          </a:p>
        </p:txBody>
      </p:sp>
    </p:spTree>
    <p:extLst>
      <p:ext uri="{BB962C8B-B14F-4D97-AF65-F5344CB8AC3E}">
        <p14:creationId xmlns:p14="http://schemas.microsoft.com/office/powerpoint/2010/main" val="705748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BB23981-595E-4F2F-B55C-F95E8C7E8EE3}" type="datetimeFigureOut">
              <a:rPr lang="es-MX" smtClean="0"/>
              <a:t>16/09/2015</a:t>
            </a:fld>
            <a:endParaRPr lang="es-MX"/>
          </a:p>
        </p:txBody>
      </p:sp>
      <p:sp>
        <p:nvSpPr>
          <p:cNvPr id="5" name="Footer Placeholder 4"/>
          <p:cNvSpPr>
            <a:spLocks noGrp="1"/>
          </p:cNvSpPr>
          <p:nvPr>
            <p:ph type="ftr" sz="quarter" idx="11"/>
          </p:nvPr>
        </p:nvSpPr>
        <p:spPr/>
        <p:txBody>
          <a:bodyPr/>
          <a:lstStyle/>
          <a:p>
            <a:endParaRPr lang="es-MX"/>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B7A398BF-136F-4E2F-9436-3ADA6F777816}" type="slidenum">
              <a:rPr lang="es-MX" smtClean="0"/>
              <a:t>‹Nº›</a:t>
            </a:fld>
            <a:endParaRPr lang="es-MX"/>
          </a:p>
        </p:txBody>
      </p:sp>
    </p:spTree>
    <p:extLst>
      <p:ext uri="{BB962C8B-B14F-4D97-AF65-F5344CB8AC3E}">
        <p14:creationId xmlns:p14="http://schemas.microsoft.com/office/powerpoint/2010/main" val="38024592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BB23981-595E-4F2F-B55C-F95E8C7E8EE3}" type="datetimeFigureOut">
              <a:rPr lang="es-MX" smtClean="0"/>
              <a:t>16/09/2015</a:t>
            </a:fld>
            <a:endParaRPr lang="es-MX"/>
          </a:p>
        </p:txBody>
      </p:sp>
      <p:sp>
        <p:nvSpPr>
          <p:cNvPr id="6" name="Footer Placeholder 5"/>
          <p:cNvSpPr>
            <a:spLocks noGrp="1"/>
          </p:cNvSpPr>
          <p:nvPr>
            <p:ph type="ftr" sz="quarter" idx="11"/>
          </p:nvPr>
        </p:nvSpPr>
        <p:spPr/>
        <p:txBody>
          <a:bodyPr/>
          <a:lstStyle/>
          <a:p>
            <a:endParaRPr lang="es-MX"/>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B7A398BF-136F-4E2F-9436-3ADA6F777816}" type="slidenum">
              <a:rPr lang="es-MX" smtClean="0"/>
              <a:t>‹Nº›</a:t>
            </a:fld>
            <a:endParaRPr lang="es-MX"/>
          </a:p>
        </p:txBody>
      </p:sp>
    </p:spTree>
    <p:extLst>
      <p:ext uri="{BB962C8B-B14F-4D97-AF65-F5344CB8AC3E}">
        <p14:creationId xmlns:p14="http://schemas.microsoft.com/office/powerpoint/2010/main" val="2538663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3BB23981-595E-4F2F-B55C-F95E8C7E8EE3}" type="datetimeFigureOut">
              <a:rPr lang="es-MX" smtClean="0"/>
              <a:t>16/09/2015</a:t>
            </a:fld>
            <a:endParaRPr lang="es-MX"/>
          </a:p>
        </p:txBody>
      </p:sp>
      <p:sp>
        <p:nvSpPr>
          <p:cNvPr id="8" name="Footer Placeholder 7"/>
          <p:cNvSpPr>
            <a:spLocks noGrp="1"/>
          </p:cNvSpPr>
          <p:nvPr>
            <p:ph type="ftr" sz="quarter" idx="11"/>
          </p:nvPr>
        </p:nvSpPr>
        <p:spPr/>
        <p:txBody>
          <a:bodyPr/>
          <a:lstStyle/>
          <a:p>
            <a:endParaRPr lang="es-MX"/>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B7A398BF-136F-4E2F-9436-3ADA6F777816}" type="slidenum">
              <a:rPr lang="es-MX" smtClean="0"/>
              <a:t>‹Nº›</a:t>
            </a:fld>
            <a:endParaRPr lang="es-MX"/>
          </a:p>
        </p:txBody>
      </p:sp>
    </p:spTree>
    <p:extLst>
      <p:ext uri="{BB962C8B-B14F-4D97-AF65-F5344CB8AC3E}">
        <p14:creationId xmlns:p14="http://schemas.microsoft.com/office/powerpoint/2010/main" val="549481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3BB23981-595E-4F2F-B55C-F95E8C7E8EE3}" type="datetimeFigureOut">
              <a:rPr lang="es-MX" smtClean="0"/>
              <a:t>16/09/2015</a:t>
            </a:fld>
            <a:endParaRPr lang="es-MX"/>
          </a:p>
        </p:txBody>
      </p:sp>
      <p:sp>
        <p:nvSpPr>
          <p:cNvPr id="4" name="Footer Placeholder 3"/>
          <p:cNvSpPr>
            <a:spLocks noGrp="1"/>
          </p:cNvSpPr>
          <p:nvPr>
            <p:ph type="ftr" sz="quarter" idx="11"/>
          </p:nvPr>
        </p:nvSpPr>
        <p:spPr/>
        <p:txBody>
          <a:bodyPr/>
          <a:lstStyle/>
          <a:p>
            <a:endParaRPr lang="es-MX"/>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B7A398BF-136F-4E2F-9436-3ADA6F777816}" type="slidenum">
              <a:rPr lang="es-MX" smtClean="0"/>
              <a:t>‹Nº›</a:t>
            </a:fld>
            <a:endParaRPr lang="es-MX"/>
          </a:p>
        </p:txBody>
      </p:sp>
    </p:spTree>
    <p:extLst>
      <p:ext uri="{BB962C8B-B14F-4D97-AF65-F5344CB8AC3E}">
        <p14:creationId xmlns:p14="http://schemas.microsoft.com/office/powerpoint/2010/main" val="14725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B23981-595E-4F2F-B55C-F95E8C7E8EE3}" type="datetimeFigureOut">
              <a:rPr lang="es-MX" smtClean="0"/>
              <a:t>16/09/2015</a:t>
            </a:fld>
            <a:endParaRPr lang="es-MX"/>
          </a:p>
        </p:txBody>
      </p:sp>
      <p:sp>
        <p:nvSpPr>
          <p:cNvPr id="3" name="Footer Placeholder 2"/>
          <p:cNvSpPr>
            <a:spLocks noGrp="1"/>
          </p:cNvSpPr>
          <p:nvPr>
            <p:ph type="ftr" sz="quarter" idx="11"/>
          </p:nvPr>
        </p:nvSpPr>
        <p:spPr/>
        <p:txBody>
          <a:bodyPr/>
          <a:lstStyle/>
          <a:p>
            <a:endParaRPr lang="es-MX"/>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B7A398BF-136F-4E2F-9436-3ADA6F777816}" type="slidenum">
              <a:rPr lang="es-MX" smtClean="0"/>
              <a:t>‹Nº›</a:t>
            </a:fld>
            <a:endParaRPr lang="es-MX"/>
          </a:p>
        </p:txBody>
      </p:sp>
    </p:spTree>
    <p:extLst>
      <p:ext uri="{BB962C8B-B14F-4D97-AF65-F5344CB8AC3E}">
        <p14:creationId xmlns:p14="http://schemas.microsoft.com/office/powerpoint/2010/main" val="3933070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BB23981-595E-4F2F-B55C-F95E8C7E8EE3}" type="datetimeFigureOut">
              <a:rPr lang="es-MX" smtClean="0"/>
              <a:t>16/09/2015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B7A398BF-136F-4E2F-9436-3ADA6F777816}" type="slidenum">
              <a:rPr lang="es-MX" smtClean="0"/>
              <a:t>‹Nº›</a:t>
            </a:fld>
            <a:endParaRPr lang="es-MX"/>
          </a:p>
        </p:txBody>
      </p:sp>
    </p:spTree>
    <p:extLst>
      <p:ext uri="{BB962C8B-B14F-4D97-AF65-F5344CB8AC3E}">
        <p14:creationId xmlns:p14="http://schemas.microsoft.com/office/powerpoint/2010/main" val="15225212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BB23981-595E-4F2F-B55C-F95E8C7E8EE3}" type="datetimeFigureOut">
              <a:rPr lang="es-MX" smtClean="0"/>
              <a:t>16/09/2015</a:t>
            </a:fld>
            <a:endParaRPr lang="es-MX"/>
          </a:p>
        </p:txBody>
      </p:sp>
      <p:sp>
        <p:nvSpPr>
          <p:cNvPr id="6" name="Footer Placeholder 5"/>
          <p:cNvSpPr>
            <a:spLocks noGrp="1"/>
          </p:cNvSpPr>
          <p:nvPr>
            <p:ph type="ftr" sz="quarter" idx="11"/>
          </p:nvPr>
        </p:nvSpPr>
        <p:spPr/>
        <p:txBody>
          <a:bodyPr/>
          <a:lstStyle/>
          <a:p>
            <a:endParaRPr lang="es-MX"/>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B7A398BF-136F-4E2F-9436-3ADA6F777816}" type="slidenum">
              <a:rPr lang="es-MX" smtClean="0"/>
              <a:t>‹Nº›</a:t>
            </a:fld>
            <a:endParaRPr lang="es-MX"/>
          </a:p>
        </p:txBody>
      </p:sp>
    </p:spTree>
    <p:extLst>
      <p:ext uri="{BB962C8B-B14F-4D97-AF65-F5344CB8AC3E}">
        <p14:creationId xmlns:p14="http://schemas.microsoft.com/office/powerpoint/2010/main" val="24795674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BB23981-595E-4F2F-B55C-F95E8C7E8EE3}" type="datetimeFigureOut">
              <a:rPr lang="es-MX" smtClean="0"/>
              <a:t>16/09/2015</a:t>
            </a:fld>
            <a:endParaRPr lang="es-MX"/>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B7A398BF-136F-4E2F-9436-3ADA6F777816}" type="slidenum">
              <a:rPr lang="es-MX" smtClean="0"/>
              <a:t>‹Nº›</a:t>
            </a:fld>
            <a:endParaRPr lang="es-MX"/>
          </a:p>
        </p:txBody>
      </p:sp>
    </p:spTree>
    <p:extLst>
      <p:ext uri="{BB962C8B-B14F-4D97-AF65-F5344CB8AC3E}">
        <p14:creationId xmlns:p14="http://schemas.microsoft.com/office/powerpoint/2010/main" val="353335989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584692" y="487680"/>
            <a:ext cx="10972800" cy="6555641"/>
          </a:xfrm>
          <a:prstGeom prst="rect">
            <a:avLst/>
          </a:prstGeom>
          <a:noFill/>
        </p:spPr>
        <p:txBody>
          <a:bodyPr wrap="square" rtlCol="0">
            <a:spAutoFit/>
          </a:bodyPr>
          <a:lstStyle/>
          <a:p>
            <a:pPr algn="ctr"/>
            <a:r>
              <a:rPr lang="es-MX" sz="2800" dirty="0" smtClean="0">
                <a:latin typeface="Arial "/>
              </a:rPr>
              <a:t>Universidad Autónoma de Tlaxcala </a:t>
            </a:r>
          </a:p>
          <a:p>
            <a:pPr algn="ctr"/>
            <a:r>
              <a:rPr lang="es-MX" sz="2800" dirty="0" smtClean="0">
                <a:latin typeface="Arial "/>
              </a:rPr>
              <a:t>Facultad Ciencias de la Educación  </a:t>
            </a:r>
          </a:p>
          <a:p>
            <a:pPr algn="ctr"/>
            <a:r>
              <a:rPr lang="es-MX" sz="2800" dirty="0" smtClean="0">
                <a:latin typeface="Arial "/>
              </a:rPr>
              <a:t>Licenciatura Ciencias de la Educación </a:t>
            </a:r>
          </a:p>
          <a:p>
            <a:pPr algn="ctr"/>
            <a:endParaRPr lang="es-MX" sz="2800" dirty="0">
              <a:latin typeface="Arial "/>
            </a:endParaRPr>
          </a:p>
          <a:p>
            <a:pPr algn="ctr"/>
            <a:r>
              <a:rPr lang="es-MX" sz="2800" dirty="0" smtClean="0">
                <a:latin typeface="Arial "/>
              </a:rPr>
              <a:t>Unidad de Aprendizaje: Educación a Distancia</a:t>
            </a:r>
          </a:p>
          <a:p>
            <a:pPr algn="ctr"/>
            <a:endParaRPr lang="es-MX" sz="2800" dirty="0">
              <a:latin typeface="Arial "/>
            </a:endParaRPr>
          </a:p>
          <a:p>
            <a:pPr algn="ctr"/>
            <a:r>
              <a:rPr lang="es-MX" sz="2800" dirty="0" smtClean="0">
                <a:latin typeface="Arial "/>
              </a:rPr>
              <a:t>Profesor: </a:t>
            </a:r>
            <a:r>
              <a:rPr lang="es-MX" sz="2800" dirty="0">
                <a:latin typeface="Arial "/>
              </a:rPr>
              <a:t>José Luis Villegas </a:t>
            </a:r>
            <a:r>
              <a:rPr lang="es-MX" sz="2800" dirty="0" smtClean="0">
                <a:latin typeface="Arial "/>
              </a:rPr>
              <a:t>Valle</a:t>
            </a:r>
          </a:p>
          <a:p>
            <a:pPr algn="ctr"/>
            <a:endParaRPr lang="es-MX" sz="2800" dirty="0">
              <a:latin typeface="Arial "/>
            </a:endParaRPr>
          </a:p>
          <a:p>
            <a:pPr algn="ctr"/>
            <a:r>
              <a:rPr lang="es-MX" sz="2800" dirty="0" smtClean="0">
                <a:latin typeface="Arial "/>
              </a:rPr>
              <a:t>Alumna: María Luisa Flores Roldan </a:t>
            </a:r>
          </a:p>
          <a:p>
            <a:pPr algn="ctr"/>
            <a:endParaRPr lang="es-MX" sz="2800" dirty="0" smtClean="0">
              <a:latin typeface="Arial "/>
            </a:endParaRPr>
          </a:p>
          <a:p>
            <a:pPr algn="ctr"/>
            <a:r>
              <a:rPr lang="es-MX" sz="2800" dirty="0" smtClean="0">
                <a:latin typeface="Arial "/>
              </a:rPr>
              <a:t>Examen primer parcial </a:t>
            </a:r>
          </a:p>
          <a:p>
            <a:pPr algn="ctr"/>
            <a:endParaRPr lang="es-MX" sz="2800" dirty="0">
              <a:latin typeface="Arial "/>
            </a:endParaRPr>
          </a:p>
          <a:p>
            <a:pPr algn="ctr"/>
            <a:r>
              <a:rPr lang="es-MX" sz="2800" dirty="0" smtClean="0">
                <a:latin typeface="Arial "/>
              </a:rPr>
              <a:t>Grupo: 311  Grado: 5* semestre </a:t>
            </a:r>
          </a:p>
          <a:p>
            <a:pPr algn="ctr"/>
            <a:endParaRPr lang="es-MX" sz="2800" dirty="0">
              <a:latin typeface="Arial "/>
            </a:endParaRPr>
          </a:p>
          <a:p>
            <a:pPr algn="ctr"/>
            <a:r>
              <a:rPr lang="es-MX" sz="2800" dirty="0" smtClean="0">
                <a:latin typeface="Arial "/>
              </a:rPr>
              <a:t>  </a:t>
            </a:r>
            <a:endParaRPr lang="es-MX" sz="2800" dirty="0">
              <a:latin typeface="Arial "/>
            </a:endParaRPr>
          </a:p>
        </p:txBody>
      </p:sp>
      <p:pic>
        <p:nvPicPr>
          <p:cNvPr id="5" name="Imagen 4"/>
          <p:cNvPicPr>
            <a:picLocks noChangeAspect="1"/>
          </p:cNvPicPr>
          <p:nvPr/>
        </p:nvPicPr>
        <p:blipFill>
          <a:blip r:embed="rId3"/>
          <a:stretch>
            <a:fillRect/>
          </a:stretch>
        </p:blipFill>
        <p:spPr>
          <a:xfrm>
            <a:off x="1363522" y="676816"/>
            <a:ext cx="1233373" cy="1298288"/>
          </a:xfrm>
          <a:prstGeom prst="rect">
            <a:avLst/>
          </a:prstGeom>
        </p:spPr>
      </p:pic>
      <p:pic>
        <p:nvPicPr>
          <p:cNvPr id="6" name="Imagen 5"/>
          <p:cNvPicPr>
            <a:picLocks noChangeAspect="1"/>
          </p:cNvPicPr>
          <p:nvPr/>
        </p:nvPicPr>
        <p:blipFill>
          <a:blip r:embed="rId4"/>
          <a:stretch>
            <a:fillRect/>
          </a:stretch>
        </p:blipFill>
        <p:spPr>
          <a:xfrm>
            <a:off x="9692579" y="682752"/>
            <a:ext cx="1864913" cy="1292352"/>
          </a:xfrm>
          <a:prstGeom prst="rect">
            <a:avLst/>
          </a:prstGeom>
        </p:spPr>
      </p:pic>
    </p:spTree>
    <p:custDataLst>
      <p:tags r:id="rId1"/>
    </p:custDataLst>
    <p:extLst>
      <p:ext uri="{BB962C8B-B14F-4D97-AF65-F5344CB8AC3E}">
        <p14:creationId xmlns:p14="http://schemas.microsoft.com/office/powerpoint/2010/main" val="688269101"/>
      </p:ext>
    </p:extLst>
  </p:cSld>
  <p:clrMapOvr>
    <a:masterClrMapping/>
  </p:clrMapOvr>
  <mc:AlternateContent xmlns:mc="http://schemas.openxmlformats.org/markup-compatibility/2006">
    <mc:Choice xmlns:p14="http://schemas.microsoft.com/office/powerpoint/2010/main" Requires="p14">
      <p:transition spd="slow" p14:dur="2000" advTm="10465"/>
    </mc:Choice>
    <mc:Fallback>
      <p:transition spd="slow" advTm="1046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 fill="hold"/>
                                        <p:tgtEl>
                                          <p:spTgt spid="4"/>
                                        </p:tgtEl>
                                        <p:attrNameLst>
                                          <p:attrName>ppt_x</p:attrName>
                                        </p:attrNameLst>
                                      </p:cBhvr>
                                      <p:tavLst>
                                        <p:tav tm="0">
                                          <p:val>
                                            <p:strVal val="#ppt_x"/>
                                          </p:val>
                                        </p:tav>
                                        <p:tav tm="100000">
                                          <p:val>
                                            <p:strVal val="#ppt_x"/>
                                          </p:val>
                                        </p:tav>
                                      </p:tavLst>
                                    </p:anim>
                                    <p:anim calcmode="lin" valueType="num">
                                      <p:cBhvr additive="base">
                                        <p:cTn id="8" dur="1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23452" y="1024128"/>
            <a:ext cx="8915400" cy="4972438"/>
          </a:xfrm>
        </p:spPr>
        <p:txBody>
          <a:bodyPr/>
          <a:lstStyle/>
          <a:p>
            <a:pPr marL="0" indent="0">
              <a:buNone/>
            </a:pPr>
            <a:endParaRPr lang="es-MX" dirty="0">
              <a:latin typeface="Arial" panose="020B0604020202020204" pitchFamily="34" charset="0"/>
              <a:cs typeface="Arial" panose="020B0604020202020204" pitchFamily="34" charset="0"/>
            </a:endParaRPr>
          </a:p>
          <a:p>
            <a:pPr marL="0" indent="0">
              <a:buNone/>
            </a:pPr>
            <a:endParaRPr lang="es-MX" dirty="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La educación a distancia es una nueva forma de poder estar a la disponibilidad y sin pretexto alguno por lo que, </a:t>
            </a:r>
            <a:r>
              <a:rPr lang="es-MX" dirty="0">
                <a:latin typeface="Arial" panose="020B0604020202020204" pitchFamily="34" charset="0"/>
                <a:cs typeface="Arial" panose="020B0604020202020204" pitchFamily="34" charset="0"/>
              </a:rPr>
              <a:t>v</a:t>
            </a:r>
            <a:r>
              <a:rPr lang="es-MX" dirty="0" smtClean="0">
                <a:latin typeface="Arial" panose="020B0604020202020204" pitchFamily="34" charset="0"/>
                <a:cs typeface="Arial" panose="020B0604020202020204" pitchFamily="34" charset="0"/>
              </a:rPr>
              <a:t>encer </a:t>
            </a:r>
            <a:r>
              <a:rPr lang="es-MX" dirty="0">
                <a:latin typeface="Arial" panose="020B0604020202020204" pitchFamily="34" charset="0"/>
                <a:cs typeface="Arial" panose="020B0604020202020204" pitchFamily="34" charset="0"/>
              </a:rPr>
              <a:t>las distancias en países de grandes dimensiones y población escasa y dispersa imponía </a:t>
            </a:r>
            <a:r>
              <a:rPr lang="es-MX" dirty="0">
                <a:latin typeface="Arial" panose="020B0604020202020204" pitchFamily="34" charset="0"/>
                <a:cs typeface="Arial" panose="020B0604020202020204" pitchFamily="34" charset="0"/>
              </a:rPr>
              <a:t>nuevas propuestas </a:t>
            </a:r>
            <a:r>
              <a:rPr lang="es-MX" dirty="0">
                <a:latin typeface="Arial" panose="020B0604020202020204" pitchFamily="34" charset="0"/>
                <a:cs typeface="Arial" panose="020B0604020202020204" pitchFamily="34" charset="0"/>
              </a:rPr>
              <a:t>metodológicas que abaratasen la necesidad de que los estudiantes acudieran a las poblaciones </a:t>
            </a:r>
            <a:r>
              <a:rPr lang="es-MX" dirty="0">
                <a:latin typeface="Arial" panose="020B0604020202020204" pitchFamily="34" charset="0"/>
                <a:cs typeface="Arial" panose="020B0604020202020204" pitchFamily="34" charset="0"/>
              </a:rPr>
              <a:t>que disponían </a:t>
            </a:r>
            <a:r>
              <a:rPr lang="es-MX" dirty="0">
                <a:latin typeface="Arial" panose="020B0604020202020204" pitchFamily="34" charset="0"/>
                <a:cs typeface="Arial" panose="020B0604020202020204" pitchFamily="34" charset="0"/>
              </a:rPr>
              <a:t>de instituciones presenciales</a:t>
            </a:r>
            <a:r>
              <a:rPr lang="es-MX" dirty="0" smtClean="0"/>
              <a:t>. </a:t>
            </a:r>
          </a:p>
          <a:p>
            <a:endParaRPr lang="es-MX" dirty="0" smtClean="0">
              <a:latin typeface="Arial" panose="020B0604020202020204" pitchFamily="34" charset="0"/>
              <a:cs typeface="Arial" panose="020B0604020202020204" pitchFamily="34" charset="0"/>
            </a:endParaRPr>
          </a:p>
          <a:p>
            <a:r>
              <a:rPr lang="es-MX" dirty="0" smtClean="0">
                <a:latin typeface="Arial" panose="020B0604020202020204" pitchFamily="34" charset="0"/>
                <a:cs typeface="Arial" panose="020B0604020202020204" pitchFamily="34" charset="0"/>
              </a:rPr>
              <a:t>Este </a:t>
            </a:r>
            <a:r>
              <a:rPr lang="es-MX" dirty="0">
                <a:latin typeface="Arial" panose="020B0604020202020204" pitchFamily="34" charset="0"/>
                <a:cs typeface="Arial" panose="020B0604020202020204" pitchFamily="34" charset="0"/>
              </a:rPr>
              <a:t>nuevo modelo </a:t>
            </a:r>
            <a:r>
              <a:rPr lang="es-MX" dirty="0" smtClean="0">
                <a:latin typeface="Arial" panose="020B0604020202020204" pitchFamily="34" charset="0"/>
                <a:cs typeface="Arial" panose="020B0604020202020204" pitchFamily="34" charset="0"/>
              </a:rPr>
              <a:t>es un espacio donde educación </a:t>
            </a:r>
            <a:r>
              <a:rPr lang="es-MX" dirty="0">
                <a:latin typeface="Arial" panose="020B0604020202020204" pitchFamily="34" charset="0"/>
                <a:cs typeface="Arial" panose="020B0604020202020204" pitchFamily="34" charset="0"/>
              </a:rPr>
              <a:t>a distancia </a:t>
            </a:r>
            <a:r>
              <a:rPr lang="es-MX" dirty="0" smtClean="0">
                <a:latin typeface="Arial" panose="020B0604020202020204" pitchFamily="34" charset="0"/>
                <a:cs typeface="Arial" panose="020B0604020202020204" pitchFamily="34" charset="0"/>
              </a:rPr>
              <a:t>hay </a:t>
            </a:r>
            <a:r>
              <a:rPr lang="es-MX" dirty="0">
                <a:latin typeface="Arial" panose="020B0604020202020204" pitchFamily="34" charset="0"/>
                <a:cs typeface="Arial" panose="020B0604020202020204" pitchFamily="34" charset="0"/>
              </a:rPr>
              <a:t>espacios para la </a:t>
            </a:r>
            <a:r>
              <a:rPr lang="es-MX" dirty="0" smtClean="0">
                <a:latin typeface="Arial" panose="020B0604020202020204" pitchFamily="34" charset="0"/>
                <a:cs typeface="Arial" panose="020B0604020202020204" pitchFamily="34" charset="0"/>
              </a:rPr>
              <a:t>actividades </a:t>
            </a:r>
            <a:r>
              <a:rPr lang="es-MX" dirty="0">
                <a:latin typeface="Arial" panose="020B0604020202020204" pitchFamily="34" charset="0"/>
                <a:cs typeface="Arial" panose="020B0604020202020204" pitchFamily="34" charset="0"/>
              </a:rPr>
              <a:t>de docente y discente de manera que sean soportados por las facilidades de un sistema de comunicación mediada por un </a:t>
            </a:r>
            <a:r>
              <a:rPr lang="es-MX" dirty="0" smtClean="0">
                <a:latin typeface="Arial" panose="020B0604020202020204" pitchFamily="34" charset="0"/>
                <a:cs typeface="Arial" panose="020B0604020202020204" pitchFamily="34" charset="0"/>
              </a:rPr>
              <a:t>ordenador. </a:t>
            </a:r>
          </a:p>
          <a:p>
            <a:endParaRPr lang="es-MX" dirty="0">
              <a:latin typeface="Arial" panose="020B0604020202020204" pitchFamily="34" charset="0"/>
              <a:cs typeface="Arial" panose="020B0604020202020204" pitchFamily="34" charset="0"/>
            </a:endParaRPr>
          </a:p>
          <a:p>
            <a:endParaRPr lang="es-MX"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787119795"/>
      </p:ext>
    </p:extLst>
  </p:cSld>
  <p:clrMapOvr>
    <a:masterClrMapping/>
  </p:clrMapOvr>
  <mc:AlternateContent xmlns:mc="http://schemas.openxmlformats.org/markup-compatibility/2006">
    <mc:Choice xmlns:p14="http://schemas.microsoft.com/office/powerpoint/2010/main" Requires="p14">
      <p:transition spd="slow" p14:dur="2000" advTm="19471"/>
    </mc:Choice>
    <mc:Fallback>
      <p:transition spd="slow" advTm="1947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18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18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18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18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92925" y="624110"/>
            <a:ext cx="8911687" cy="717010"/>
          </a:xfrm>
        </p:spPr>
        <p:txBody>
          <a:bodyPr>
            <a:normAutofit/>
          </a:bodyPr>
          <a:lstStyle/>
          <a:p>
            <a:pPr algn="ctr"/>
            <a:r>
              <a:rPr lang="es-MX" sz="1800" dirty="0" smtClean="0">
                <a:latin typeface="Arial" panose="020B0604020202020204" pitchFamily="34" charset="0"/>
                <a:cs typeface="Arial" panose="020B0604020202020204" pitchFamily="34" charset="0"/>
              </a:rPr>
              <a:t>Introducción </a:t>
            </a:r>
            <a:endParaRPr lang="es-MX" sz="1800" dirty="0">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a:xfrm>
            <a:off x="2589212" y="2133600"/>
            <a:ext cx="8915400" cy="2950464"/>
          </a:xfrm>
        </p:spPr>
        <p:txBody>
          <a:bodyPr>
            <a:normAutofit lnSpcReduction="10000"/>
          </a:bodyPr>
          <a:lstStyle/>
          <a:p>
            <a:pPr algn="just">
              <a:lnSpc>
                <a:spcPct val="150000"/>
              </a:lnSpc>
            </a:pPr>
            <a:r>
              <a:rPr lang="es-MX" dirty="0" smtClean="0">
                <a:latin typeface="Arial" panose="020B0604020202020204" pitchFamily="34" charset="0"/>
                <a:cs typeface="Arial" panose="020B0604020202020204" pitchFamily="34" charset="0"/>
              </a:rPr>
              <a:t>El presente trabajo tiene como finalidad presentar a lo que defiere las </a:t>
            </a:r>
            <a:r>
              <a:rPr lang="es-MX" dirty="0">
                <a:latin typeface="Arial" panose="020B0604020202020204" pitchFamily="34" charset="0"/>
                <a:cs typeface="Arial" panose="020B0604020202020204" pitchFamily="34" charset="0"/>
              </a:rPr>
              <a:t>nuevas </a:t>
            </a:r>
            <a:r>
              <a:rPr lang="es-MX" dirty="0" smtClean="0">
                <a:latin typeface="Arial" panose="020B0604020202020204" pitchFamily="34" charset="0"/>
                <a:cs typeface="Arial" panose="020B0604020202020204" pitchFamily="34" charset="0"/>
              </a:rPr>
              <a:t>tecnologías  </a:t>
            </a:r>
            <a:r>
              <a:rPr lang="es-MX" dirty="0">
                <a:latin typeface="Arial" panose="020B0604020202020204" pitchFamily="34" charset="0"/>
                <a:cs typeface="Arial" panose="020B0604020202020204" pitchFamily="34" charset="0"/>
              </a:rPr>
              <a:t>surge la modalidad de educación a distancia en el presente trabajo hablaremos acerca de esta </a:t>
            </a:r>
            <a:r>
              <a:rPr lang="es-MX" dirty="0" smtClean="0">
                <a:latin typeface="Arial" panose="020B0604020202020204" pitchFamily="34" charset="0"/>
                <a:cs typeface="Arial" panose="020B0604020202020204" pitchFamily="34" charset="0"/>
              </a:rPr>
              <a:t>favorables plataformas educativas, </a:t>
            </a:r>
            <a:r>
              <a:rPr lang="es-MX" dirty="0">
                <a:latin typeface="Arial" panose="020B0604020202020204" pitchFamily="34" charset="0"/>
                <a:cs typeface="Arial" panose="020B0604020202020204" pitchFamily="34" charset="0"/>
              </a:rPr>
              <a:t>los actuales medios electrónicos facilitan las diferentes formas de comunicarnos, por lo otra parte si visualizamos esto podemos notar que la tecnología ha estado avanzando de manera que el ser humano realmente aproveche estas oportunidades que la ciencias modernas brindan.</a:t>
            </a:r>
          </a:p>
          <a:p>
            <a:endParaRPr lang="es-MX"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059581436"/>
      </p:ext>
    </p:extLst>
  </p:cSld>
  <p:clrMapOvr>
    <a:masterClrMapping/>
  </p:clrMapOvr>
  <mc:AlternateContent xmlns:mc="http://schemas.openxmlformats.org/markup-compatibility/2006">
    <mc:Choice xmlns:p14="http://schemas.microsoft.com/office/powerpoint/2010/main" Requires="p14">
      <p:transition spd="slow" p14:dur="2000" advTm="19262"/>
    </mc:Choice>
    <mc:Fallback>
      <p:transition spd="slow" advTm="1926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80"/>
                                        <p:tgtEl>
                                          <p:spTgt spid="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barn(inVertical)">
                                      <p:cBhvr>
                                        <p:cTn id="10" dur="18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p:cNvSpPr txBox="1">
            <a:spLocks/>
          </p:cNvSpPr>
          <p:nvPr/>
        </p:nvSpPr>
        <p:spPr>
          <a:xfrm>
            <a:off x="2702653" y="4098830"/>
            <a:ext cx="7660547" cy="680434"/>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endParaRPr lang="es-MX" sz="3200" dirty="0">
              <a:latin typeface="Arial "/>
            </a:endParaRPr>
          </a:p>
        </p:txBody>
      </p:sp>
      <p:sp>
        <p:nvSpPr>
          <p:cNvPr id="5" name="CuadroTexto 4"/>
          <p:cNvSpPr txBox="1"/>
          <p:nvPr/>
        </p:nvSpPr>
        <p:spPr>
          <a:xfrm>
            <a:off x="1231392" y="1726327"/>
            <a:ext cx="10168127" cy="2585323"/>
          </a:xfrm>
          <a:prstGeom prst="rect">
            <a:avLst/>
          </a:prstGeom>
          <a:noFill/>
        </p:spPr>
        <p:txBody>
          <a:bodyPr wrap="square" rtlCol="0">
            <a:spAutoFit/>
          </a:bodyPr>
          <a:lstStyle/>
          <a:p>
            <a:pPr algn="just"/>
            <a:r>
              <a:rPr lang="es-MX" dirty="0" smtClean="0">
                <a:latin typeface="Arial "/>
              </a:rPr>
              <a:t>Tiende </a:t>
            </a:r>
            <a:r>
              <a:rPr lang="es-MX" dirty="0">
                <a:latin typeface="Arial "/>
              </a:rPr>
              <a:t>a desarrollarse en los países </a:t>
            </a:r>
            <a:r>
              <a:rPr lang="es-MX" dirty="0" smtClean="0">
                <a:latin typeface="Arial "/>
              </a:rPr>
              <a:t>desarrollados </a:t>
            </a:r>
            <a:r>
              <a:rPr lang="es-MX" dirty="0">
                <a:latin typeface="Arial "/>
              </a:rPr>
              <a:t>Los sistemas universitarios a distancia, tienen origen en la </a:t>
            </a:r>
            <a:r>
              <a:rPr lang="es-MX" dirty="0" smtClean="0">
                <a:latin typeface="Arial "/>
              </a:rPr>
              <a:t>década </a:t>
            </a:r>
            <a:r>
              <a:rPr lang="es-MX" dirty="0">
                <a:latin typeface="Arial "/>
              </a:rPr>
              <a:t>de los 60 del siglo XIX, en Estados Unidos. Diez años más tarde en Inglaterra dieron la oportunidad a jóvenes que no podían asistir a las aulas así que darían clases a distancia  de manera libre y posteriormente favorecían de su tiempo para realizar otras </a:t>
            </a:r>
            <a:r>
              <a:rPr lang="es-MX" dirty="0" smtClean="0">
                <a:latin typeface="Arial "/>
              </a:rPr>
              <a:t>actividades.</a:t>
            </a:r>
          </a:p>
          <a:p>
            <a:pPr algn="just"/>
            <a:endParaRPr lang="es-MX" dirty="0" smtClean="0">
              <a:latin typeface="Arial "/>
            </a:endParaRPr>
          </a:p>
          <a:p>
            <a:pPr algn="just"/>
            <a:endParaRPr lang="es-MX" dirty="0">
              <a:latin typeface="Arial "/>
            </a:endParaRPr>
          </a:p>
          <a:p>
            <a:pPr algn="just"/>
            <a:r>
              <a:rPr lang="es-MX" dirty="0" smtClean="0">
                <a:latin typeface="Arial "/>
              </a:rPr>
              <a:t>Tal </a:t>
            </a:r>
            <a:r>
              <a:rPr lang="es-MX" dirty="0" smtClean="0">
                <a:latin typeface="Arial "/>
              </a:rPr>
              <a:t>motivo se dio por primera vez la aparición de la escritura es claro que sin ella no sabremos que significados tendrá el autor </a:t>
            </a:r>
            <a:r>
              <a:rPr lang="es-MX" dirty="0" err="1" smtClean="0">
                <a:latin typeface="Arial "/>
              </a:rPr>
              <a:t>Wedemeyer</a:t>
            </a:r>
            <a:r>
              <a:rPr lang="es-MX" dirty="0" smtClean="0">
                <a:latin typeface="Arial "/>
              </a:rPr>
              <a:t> (1981 ) menciona las alternativas de enseñar algo a alguien que está separado en espacio y/o tiempo del hipotético receptor de esa enseñanza. </a:t>
            </a:r>
            <a:endParaRPr lang="es-MX" dirty="0">
              <a:latin typeface="Arial "/>
            </a:endParaRPr>
          </a:p>
        </p:txBody>
      </p:sp>
      <p:sp>
        <p:nvSpPr>
          <p:cNvPr id="2" name="Título 1"/>
          <p:cNvSpPr>
            <a:spLocks noGrp="1"/>
          </p:cNvSpPr>
          <p:nvPr>
            <p:ph type="title"/>
          </p:nvPr>
        </p:nvSpPr>
        <p:spPr/>
        <p:txBody>
          <a:bodyPr/>
          <a:lstStyle/>
          <a:p>
            <a:endParaRPr lang="es-MX"/>
          </a:p>
        </p:txBody>
      </p:sp>
    </p:spTree>
    <p:custDataLst>
      <p:tags r:id="rId1"/>
    </p:custDataLst>
    <p:extLst>
      <p:ext uri="{BB962C8B-B14F-4D97-AF65-F5344CB8AC3E}">
        <p14:creationId xmlns:p14="http://schemas.microsoft.com/office/powerpoint/2010/main" val="274761562"/>
      </p:ext>
    </p:extLst>
  </p:cSld>
  <p:clrMapOvr>
    <a:masterClrMapping/>
  </p:clrMapOvr>
  <mc:AlternateContent xmlns:mc="http://schemas.openxmlformats.org/markup-compatibility/2006">
    <mc:Choice xmlns:p14="http://schemas.microsoft.com/office/powerpoint/2010/main" Requires="p14">
      <p:transition spd="slow" p14:dur="2000" advTm="17740"/>
    </mc:Choice>
    <mc:Fallback>
      <p:transition spd="slow" advTm="1774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nodePh="1">
                                  <p:stCondLst>
                                    <p:cond delay="0"/>
                                  </p:stCondLst>
                                  <p:endCondLst>
                                    <p:cond evt="begin" delay="0">
                                      <p:tn val="5"/>
                                    </p:cond>
                                  </p:end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80"/>
                                        <p:tgtEl>
                                          <p:spTgt spid="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ircle(in)">
                                      <p:cBhvr>
                                        <p:cTn id="10" dur="18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a:p>
        </p:txBody>
      </p:sp>
      <p:sp>
        <p:nvSpPr>
          <p:cNvPr id="3" name="Marcador de contenido 2"/>
          <p:cNvSpPr>
            <a:spLocks noGrp="1"/>
          </p:cNvSpPr>
          <p:nvPr>
            <p:ph idx="1"/>
          </p:nvPr>
        </p:nvSpPr>
        <p:spPr/>
        <p:txBody>
          <a:bodyPr>
            <a:normAutofit/>
          </a:bodyPr>
          <a:lstStyle/>
          <a:p>
            <a:r>
              <a:rPr lang="es-MX" sz="1600" b="1" dirty="0">
                <a:solidFill>
                  <a:schemeClr val="tx1"/>
                </a:solidFill>
                <a:latin typeface="Arial" panose="020B0604020202020204" pitchFamily="34" charset="0"/>
                <a:cs typeface="Arial" panose="020B0604020202020204" pitchFamily="34" charset="0"/>
              </a:rPr>
              <a:t>La existencia de desatendidas capas de la población </a:t>
            </a:r>
            <a:r>
              <a:rPr lang="es-MX" sz="1600" dirty="0">
                <a:solidFill>
                  <a:schemeClr val="tx1"/>
                </a:solidFill>
                <a:latin typeface="Arial" panose="020B0604020202020204" pitchFamily="34" charset="0"/>
                <a:cs typeface="Arial" panose="020B0604020202020204" pitchFamily="34" charset="0"/>
              </a:rPr>
              <a:t>y sectores sociales menos favorecidos en los que </a:t>
            </a:r>
            <a:r>
              <a:rPr lang="es-MX" sz="1600" dirty="0" smtClean="0">
                <a:solidFill>
                  <a:schemeClr val="tx1"/>
                </a:solidFill>
                <a:latin typeface="Arial" panose="020B0604020202020204" pitchFamily="34" charset="0"/>
                <a:cs typeface="Arial" panose="020B0604020202020204" pitchFamily="34" charset="0"/>
              </a:rPr>
              <a:t>había personas </a:t>
            </a:r>
            <a:r>
              <a:rPr lang="es-MX" sz="1600" dirty="0">
                <a:solidFill>
                  <a:schemeClr val="tx1"/>
                </a:solidFill>
                <a:latin typeface="Arial" panose="020B0604020202020204" pitchFamily="34" charset="0"/>
                <a:cs typeface="Arial" panose="020B0604020202020204" pitchFamily="34" charset="0"/>
              </a:rPr>
              <a:t>que poseían </a:t>
            </a:r>
            <a:r>
              <a:rPr lang="es-MX" sz="1600" dirty="0" smtClean="0">
                <a:solidFill>
                  <a:schemeClr val="tx1"/>
                </a:solidFill>
                <a:latin typeface="Arial" panose="020B0604020202020204" pitchFamily="34" charset="0"/>
                <a:cs typeface="Arial" panose="020B0604020202020204" pitchFamily="34" charset="0"/>
              </a:rPr>
              <a:t>base,  motivación </a:t>
            </a:r>
            <a:r>
              <a:rPr lang="es-MX" sz="1600" dirty="0">
                <a:solidFill>
                  <a:schemeClr val="tx1"/>
                </a:solidFill>
                <a:latin typeface="Arial" panose="020B0604020202020204" pitchFamily="34" charset="0"/>
                <a:cs typeface="Arial" panose="020B0604020202020204" pitchFamily="34" charset="0"/>
              </a:rPr>
              <a:t>y capacidad suficiente como para afrontar con éxito estudios que </a:t>
            </a:r>
            <a:r>
              <a:rPr lang="es-MX" sz="1600" dirty="0" smtClean="0">
                <a:solidFill>
                  <a:schemeClr val="tx1"/>
                </a:solidFill>
                <a:latin typeface="Arial" panose="020B0604020202020204" pitchFamily="34" charset="0"/>
                <a:cs typeface="Arial" panose="020B0604020202020204" pitchFamily="34" charset="0"/>
              </a:rPr>
              <a:t>no tuvieron </a:t>
            </a:r>
            <a:r>
              <a:rPr lang="es-MX" sz="1600" dirty="0">
                <a:solidFill>
                  <a:schemeClr val="tx1"/>
                </a:solidFill>
                <a:latin typeface="Arial" panose="020B0604020202020204" pitchFamily="34" charset="0"/>
                <a:cs typeface="Arial" panose="020B0604020202020204" pitchFamily="34" charset="0"/>
              </a:rPr>
              <a:t>la oportunidad de cursar y que conformaban un capital humano infrautilizado</a:t>
            </a:r>
            <a:r>
              <a:rPr lang="es-MX" sz="1600" dirty="0" smtClean="0">
                <a:solidFill>
                  <a:schemeClr val="tx1"/>
                </a:solidFill>
                <a:latin typeface="Arial" panose="020B0604020202020204" pitchFamily="34" charset="0"/>
                <a:cs typeface="Arial" panose="020B0604020202020204" pitchFamily="34" charset="0"/>
              </a:rPr>
              <a:t>.</a:t>
            </a:r>
          </a:p>
          <a:p>
            <a:endParaRPr lang="es-MX" sz="1600" dirty="0" smtClean="0">
              <a:solidFill>
                <a:schemeClr val="tx1"/>
              </a:solidFill>
              <a:latin typeface="Arial" panose="020B0604020202020204" pitchFamily="34" charset="0"/>
              <a:cs typeface="Arial" panose="020B0604020202020204" pitchFamily="34" charset="0"/>
            </a:endParaRPr>
          </a:p>
          <a:p>
            <a:r>
              <a:rPr lang="es-MX" sz="1600" dirty="0" smtClean="0">
                <a:solidFill>
                  <a:schemeClr val="tx1"/>
                </a:solidFill>
                <a:latin typeface="Arial" panose="020B0604020202020204" pitchFamily="34" charset="0"/>
                <a:cs typeface="Arial" panose="020B0604020202020204" pitchFamily="34" charset="0"/>
              </a:rPr>
              <a:t>Los </a:t>
            </a:r>
            <a:r>
              <a:rPr lang="es-MX" sz="1600" dirty="0">
                <a:solidFill>
                  <a:schemeClr val="tx1"/>
                </a:solidFill>
                <a:latin typeface="Arial" panose="020B0604020202020204" pitchFamily="34" charset="0"/>
                <a:cs typeface="Arial" panose="020B0604020202020204" pitchFamily="34" charset="0"/>
              </a:rPr>
              <a:t>residentes en determinadas zonas geográficas alejadas de los servicios educativos </a:t>
            </a:r>
            <a:r>
              <a:rPr lang="es-MX" sz="1600" dirty="0" smtClean="0">
                <a:solidFill>
                  <a:schemeClr val="tx1"/>
                </a:solidFill>
                <a:latin typeface="Arial" panose="020B0604020202020204" pitchFamily="34" charset="0"/>
                <a:cs typeface="Arial" panose="020B0604020202020204" pitchFamily="34" charset="0"/>
              </a:rPr>
              <a:t>generales convencionales</a:t>
            </a:r>
            <a:r>
              <a:rPr lang="es-MX" sz="1600" dirty="0">
                <a:solidFill>
                  <a:schemeClr val="tx1"/>
                </a:solidFill>
                <a:latin typeface="Arial" panose="020B0604020202020204" pitchFamily="34" charset="0"/>
                <a:cs typeface="Arial" panose="020B0604020202020204" pitchFamily="34" charset="0"/>
              </a:rPr>
              <a:t>. Adolescentes y jóvenes rurales que aspiran al éxodo hacia las ciudades que ofertan </a:t>
            </a:r>
            <a:r>
              <a:rPr lang="es-MX" sz="1600" dirty="0" smtClean="0">
                <a:solidFill>
                  <a:schemeClr val="tx1"/>
                </a:solidFill>
                <a:latin typeface="Arial" panose="020B0604020202020204" pitchFamily="34" charset="0"/>
                <a:cs typeface="Arial" panose="020B0604020202020204" pitchFamily="34" charset="0"/>
              </a:rPr>
              <a:t>más posibilidades </a:t>
            </a:r>
            <a:r>
              <a:rPr lang="es-MX" sz="1600" dirty="0">
                <a:solidFill>
                  <a:schemeClr val="tx1"/>
                </a:solidFill>
                <a:latin typeface="Arial" panose="020B0604020202020204" pitchFamily="34" charset="0"/>
                <a:cs typeface="Arial" panose="020B0604020202020204" pitchFamily="34" charset="0"/>
              </a:rPr>
              <a:t>de </a:t>
            </a:r>
            <a:r>
              <a:rPr lang="es-MX" sz="1600" dirty="0" smtClean="0">
                <a:solidFill>
                  <a:schemeClr val="tx1"/>
                </a:solidFill>
                <a:latin typeface="Arial" panose="020B0604020202020204" pitchFamily="34" charset="0"/>
                <a:cs typeface="Arial" panose="020B0604020202020204" pitchFamily="34" charset="0"/>
              </a:rPr>
              <a:t>formación; los </a:t>
            </a:r>
            <a:r>
              <a:rPr lang="es-MX" sz="1600" dirty="0">
                <a:solidFill>
                  <a:schemeClr val="tx1"/>
                </a:solidFill>
                <a:latin typeface="Arial" panose="020B0604020202020204" pitchFamily="34" charset="0"/>
                <a:cs typeface="Arial" panose="020B0604020202020204" pitchFamily="34" charset="0"/>
              </a:rPr>
              <a:t>adultos que por imperativos laborales no pueden acudir a las instituciones </a:t>
            </a:r>
            <a:r>
              <a:rPr lang="es-MX" sz="1600" dirty="0" smtClean="0">
                <a:solidFill>
                  <a:schemeClr val="tx1"/>
                </a:solidFill>
                <a:latin typeface="Arial" panose="020B0604020202020204" pitchFamily="34" charset="0"/>
                <a:cs typeface="Arial" panose="020B0604020202020204" pitchFamily="34" charset="0"/>
              </a:rPr>
              <a:t>clásicas.</a:t>
            </a:r>
            <a:endParaRPr lang="es-MX" sz="1600" dirty="0">
              <a:solidFill>
                <a:schemeClr val="tx1"/>
              </a:solidFill>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743357072"/>
      </p:ext>
    </p:extLst>
  </p:cSld>
  <p:clrMapOvr>
    <a:masterClrMapping/>
  </p:clrMapOvr>
  <mc:AlternateContent xmlns:mc="http://schemas.openxmlformats.org/markup-compatibility/2006">
    <mc:Choice xmlns:p14="http://schemas.microsoft.com/office/powerpoint/2010/main" Requires="p14">
      <p:transition spd="slow" p14:dur="2000" advTm="18676"/>
    </mc:Choice>
    <mc:Fallback>
      <p:transition spd="slow" advTm="1867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180" tmFilter="0, 0; .2, .5; .8, .5; 1, 0"/>
                                        <p:tgtEl>
                                          <p:spTgt spid="3">
                                            <p:txEl>
                                              <p:pRg st="0" end="0"/>
                                            </p:txEl>
                                          </p:spTgt>
                                        </p:tgtEl>
                                      </p:cBhvr>
                                    </p:animEffect>
                                    <p:animScale>
                                      <p:cBhvr>
                                        <p:cTn id="7" dur="90" autoRev="1" fill="hold"/>
                                        <p:tgtEl>
                                          <p:spTgt spid="3">
                                            <p:txEl>
                                              <p:pRg st="0" end="0"/>
                                            </p:txEl>
                                          </p:spTgt>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180" tmFilter="0, 0; .2, .5; .8, .5; 1, 0"/>
                                        <p:tgtEl>
                                          <p:spTgt spid="3">
                                            <p:txEl>
                                              <p:pRg st="2" end="2"/>
                                            </p:txEl>
                                          </p:spTgt>
                                        </p:tgtEl>
                                      </p:cBhvr>
                                    </p:animEffect>
                                    <p:animScale>
                                      <p:cBhvr>
                                        <p:cTn id="12" dur="90" autoRev="1" fill="hold"/>
                                        <p:tgtEl>
                                          <p:spTgt spid="3">
                                            <p:txEl>
                                              <p:pRg st="2" end="2"/>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48326" y="1792705"/>
            <a:ext cx="9856286" cy="4403557"/>
          </a:xfrm>
        </p:spPr>
        <p:txBody>
          <a:bodyPr>
            <a:normAutofit/>
          </a:bodyPr>
          <a:lstStyle/>
          <a:p>
            <a:pPr algn="just"/>
            <a:r>
              <a:rPr lang="es-MX" dirty="0">
                <a:solidFill>
                  <a:schemeClr val="tx1"/>
                </a:solidFill>
                <a:latin typeface="Arial "/>
              </a:rPr>
              <a:t>Expansión de las teorías de enseñanza </a:t>
            </a:r>
            <a:r>
              <a:rPr lang="es-MX" dirty="0" smtClean="0">
                <a:solidFill>
                  <a:schemeClr val="tx1"/>
                </a:solidFill>
                <a:latin typeface="Arial "/>
              </a:rPr>
              <a:t>programada.</a:t>
            </a:r>
          </a:p>
          <a:p>
            <a:pPr algn="just"/>
            <a:endParaRPr lang="es-MX" dirty="0">
              <a:solidFill>
                <a:schemeClr val="tx1"/>
              </a:solidFill>
              <a:latin typeface="Arial "/>
            </a:endParaRPr>
          </a:p>
          <a:p>
            <a:pPr algn="just"/>
            <a:r>
              <a:rPr lang="es-MX" dirty="0" smtClean="0">
                <a:solidFill>
                  <a:schemeClr val="tx1"/>
                </a:solidFill>
                <a:latin typeface="Arial "/>
              </a:rPr>
              <a:t>Vencer </a:t>
            </a:r>
            <a:r>
              <a:rPr lang="es-MX" dirty="0">
                <a:solidFill>
                  <a:schemeClr val="tx1"/>
                </a:solidFill>
                <a:latin typeface="Arial "/>
              </a:rPr>
              <a:t>las distancias en países de grandes dimensiones y población escasa y dispersa imponía nuevas propuestas metodológicas que abaratasen la necesidad de que los estudiantes acudieran a las poblaciones que disponían de instituciones presenciales. Los recursos tecnológicos posibilitan mediante la metodología adecuada suplir, e incluso superar, la educación presencial, con una utilización de los medios de comunicación audiovisual e informáticos integrados dentro de una acción multimedia que posibilita, no sólo la comunicación vertical profesor-estudiante, sino la horizontal entre los propios participantes en los procesos de formación.</a:t>
            </a:r>
          </a:p>
          <a:p>
            <a:endParaRPr lang="es-MX" dirty="0">
              <a:solidFill>
                <a:schemeClr val="tx1"/>
              </a:solidFill>
              <a:latin typeface="Arial "/>
            </a:endParaRPr>
          </a:p>
        </p:txBody>
      </p:sp>
      <p:sp>
        <p:nvSpPr>
          <p:cNvPr id="4" name="Título 3"/>
          <p:cNvSpPr>
            <a:spLocks noGrp="1"/>
          </p:cNvSpPr>
          <p:nvPr>
            <p:ph type="title"/>
          </p:nvPr>
        </p:nvSpPr>
        <p:spPr/>
        <p:txBody>
          <a:bodyPr/>
          <a:lstStyle/>
          <a:p>
            <a:endParaRPr lang="es-MX"/>
          </a:p>
        </p:txBody>
      </p:sp>
    </p:spTree>
    <p:custDataLst>
      <p:tags r:id="rId1"/>
    </p:custDataLst>
    <p:extLst>
      <p:ext uri="{BB962C8B-B14F-4D97-AF65-F5344CB8AC3E}">
        <p14:creationId xmlns:p14="http://schemas.microsoft.com/office/powerpoint/2010/main" val="3820953411"/>
      </p:ext>
    </p:extLst>
  </p:cSld>
  <p:clrMapOvr>
    <a:masterClrMapping/>
  </p:clrMapOvr>
  <mc:AlternateContent xmlns:mc="http://schemas.openxmlformats.org/markup-compatibility/2006">
    <mc:Choice xmlns:p14="http://schemas.microsoft.com/office/powerpoint/2010/main" Requires="p14">
      <p:transition spd="slow" p14:dur="2000" advTm="17136"/>
    </mc:Choice>
    <mc:Fallback>
      <p:transition spd="slow" advTm="1713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8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8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18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18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18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18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589212" y="1292352"/>
            <a:ext cx="8915400" cy="4618870"/>
          </a:xfrm>
        </p:spPr>
        <p:txBody>
          <a:bodyPr/>
          <a:lstStyle/>
          <a:p>
            <a:pPr algn="just">
              <a:lnSpc>
                <a:spcPct val="150000"/>
              </a:lnSpc>
            </a:pPr>
            <a:r>
              <a:rPr lang="es-MX" dirty="0">
                <a:solidFill>
                  <a:schemeClr val="tx1"/>
                </a:solidFill>
                <a:latin typeface="Arial" panose="020B0604020202020204" pitchFamily="34" charset="0"/>
                <a:cs typeface="Arial" panose="020B0604020202020204" pitchFamily="34" charset="0"/>
              </a:rPr>
              <a:t>Los recursos tecnológicos posibilitan mediante la metodología adecuada suplir, e incluso superar, la educación presencial, con una utilización de los medios de comunicación audiovisual e informáticos integrados dentro de una acción multimedia que posibilita, no sólo la comunicación vertical profesor-estudiante, sino la horizontal entre los propios participantes en los procesos de formación.</a:t>
            </a:r>
          </a:p>
          <a:p>
            <a:pPr algn="just">
              <a:lnSpc>
                <a:spcPct val="150000"/>
              </a:lnSpc>
            </a:pPr>
            <a:endParaRPr lang="es-MX" dirty="0" smtClean="0">
              <a:solidFill>
                <a:schemeClr val="tx1"/>
              </a:solidFill>
              <a:latin typeface="Arial" panose="020B0604020202020204" pitchFamily="34" charset="0"/>
              <a:cs typeface="Arial" panose="020B0604020202020204" pitchFamily="34" charset="0"/>
            </a:endParaRPr>
          </a:p>
          <a:p>
            <a:pPr algn="just">
              <a:lnSpc>
                <a:spcPct val="150000"/>
              </a:lnSpc>
            </a:pPr>
            <a:r>
              <a:rPr lang="es-MX" dirty="0" smtClean="0">
                <a:solidFill>
                  <a:schemeClr val="tx1"/>
                </a:solidFill>
                <a:latin typeface="Arial" panose="020B0604020202020204" pitchFamily="34" charset="0"/>
                <a:cs typeface="Arial" panose="020B0604020202020204" pitchFamily="34" charset="0"/>
              </a:rPr>
              <a:t>De </a:t>
            </a:r>
            <a:r>
              <a:rPr lang="es-MX" dirty="0">
                <a:solidFill>
                  <a:schemeClr val="tx1"/>
                </a:solidFill>
                <a:latin typeface="Arial" panose="020B0604020202020204" pitchFamily="34" charset="0"/>
                <a:cs typeface="Arial" panose="020B0604020202020204" pitchFamily="34" charset="0"/>
              </a:rPr>
              <a:t>acuerdo a </a:t>
            </a:r>
            <a:r>
              <a:rPr lang="es-MX" dirty="0" err="1">
                <a:solidFill>
                  <a:schemeClr val="tx1"/>
                </a:solidFill>
                <a:latin typeface="Arial" panose="020B0604020202020204" pitchFamily="34" charset="0"/>
                <a:cs typeface="Arial" panose="020B0604020202020204" pitchFamily="34" charset="0"/>
              </a:rPr>
              <a:t>Oblinger</a:t>
            </a:r>
            <a:r>
              <a:rPr lang="es-MX" dirty="0">
                <a:solidFill>
                  <a:schemeClr val="tx1"/>
                </a:solidFill>
                <a:latin typeface="Arial" panose="020B0604020202020204" pitchFamily="34" charset="0"/>
                <a:cs typeface="Arial" panose="020B0604020202020204" pitchFamily="34" charset="0"/>
              </a:rPr>
              <a:t> y </a:t>
            </a:r>
            <a:r>
              <a:rPr lang="es-MX" dirty="0" err="1">
                <a:solidFill>
                  <a:schemeClr val="tx1"/>
                </a:solidFill>
                <a:latin typeface="Arial" panose="020B0604020202020204" pitchFamily="34" charset="0"/>
                <a:cs typeface="Arial" panose="020B0604020202020204" pitchFamily="34" charset="0"/>
              </a:rPr>
              <a:t>Maruyama</a:t>
            </a:r>
            <a:r>
              <a:rPr lang="es-MX" dirty="0">
                <a:solidFill>
                  <a:schemeClr val="tx1"/>
                </a:solidFill>
                <a:latin typeface="Arial" panose="020B0604020202020204" pitchFamily="34" charset="0"/>
                <a:cs typeface="Arial" panose="020B0604020202020204" pitchFamily="34" charset="0"/>
              </a:rPr>
              <a:t> (1996) nos comparten un acontecimiento interesante, el aprendizaje está ocurriendo en al menos tres diferentes escenarios: las universidades, el trabajo y las nuevas tecnologías</a:t>
            </a:r>
          </a:p>
        </p:txBody>
      </p:sp>
    </p:spTree>
    <p:custDataLst>
      <p:tags r:id="rId1"/>
    </p:custDataLst>
    <p:extLst>
      <p:ext uri="{BB962C8B-B14F-4D97-AF65-F5344CB8AC3E}">
        <p14:creationId xmlns:p14="http://schemas.microsoft.com/office/powerpoint/2010/main" val="375784060"/>
      </p:ext>
    </p:extLst>
  </p:cSld>
  <p:clrMapOvr>
    <a:masterClrMapping/>
  </p:clrMapOvr>
  <mc:AlternateContent xmlns:mc="http://schemas.openxmlformats.org/markup-compatibility/2006">
    <mc:Choice xmlns:p14="http://schemas.microsoft.com/office/powerpoint/2010/main" Requires="p14">
      <p:transition spd="slow" p14:dur="2000" advTm="18541"/>
    </mc:Choice>
    <mc:Fallback>
      <p:transition spd="slow" advTm="1854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18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18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284412" y="780288"/>
            <a:ext cx="8915400" cy="5484502"/>
          </a:xfrm>
        </p:spPr>
        <p:txBody>
          <a:bodyPr/>
          <a:lstStyle/>
          <a:p>
            <a:pPr algn="just"/>
            <a:endParaRPr lang="es-MX" dirty="0" smtClean="0">
              <a:latin typeface="Arial" panose="020B0604020202020204" pitchFamily="34" charset="0"/>
              <a:cs typeface="Arial" panose="020B0604020202020204" pitchFamily="34" charset="0"/>
            </a:endParaRPr>
          </a:p>
          <a:p>
            <a:pPr algn="just"/>
            <a:r>
              <a:rPr lang="es-MX" dirty="0" smtClean="0">
                <a:latin typeface="Arial" panose="020B0604020202020204" pitchFamily="34" charset="0"/>
                <a:cs typeface="Arial" panose="020B0604020202020204" pitchFamily="34" charset="0"/>
              </a:rPr>
              <a:t>Los </a:t>
            </a:r>
            <a:r>
              <a:rPr lang="es-MX" dirty="0">
                <a:latin typeface="Arial" panose="020B0604020202020204" pitchFamily="34" charset="0"/>
                <a:cs typeface="Arial" panose="020B0604020202020204" pitchFamily="34" charset="0"/>
              </a:rPr>
              <a:t>componentes o elementos básicos que integran un sistema de educación a distancia, cuyas características permitirán al docente identificar las diferencias sustanciales en relación a los sistemas presenciales, los cuales son: estudiante, docente, materiales</a:t>
            </a:r>
            <a:endParaRPr lang="es-MX" dirty="0" smtClean="0">
              <a:latin typeface="Arial" panose="020B0604020202020204" pitchFamily="34" charset="0"/>
              <a:cs typeface="Arial" panose="020B0604020202020204" pitchFamily="34" charset="0"/>
            </a:endParaRPr>
          </a:p>
          <a:p>
            <a:pPr marL="0" indent="0" algn="just">
              <a:buNone/>
            </a:pPr>
            <a:endParaRPr lang="es-MX" dirty="0">
              <a:latin typeface="Arial" panose="020B0604020202020204" pitchFamily="34" charset="0"/>
              <a:cs typeface="Arial" panose="020B0604020202020204" pitchFamily="34" charset="0"/>
            </a:endParaRPr>
          </a:p>
          <a:p>
            <a:pPr algn="just"/>
            <a:r>
              <a:rPr lang="es-MX" dirty="0" smtClean="0">
                <a:latin typeface="Arial" panose="020B0604020202020204" pitchFamily="34" charset="0"/>
                <a:cs typeface="Arial" panose="020B0604020202020204" pitchFamily="34" charset="0"/>
              </a:rPr>
              <a:t>La </a:t>
            </a:r>
            <a:r>
              <a:rPr lang="es-MX" dirty="0">
                <a:latin typeface="Arial" panose="020B0604020202020204" pitchFamily="34" charset="0"/>
                <a:cs typeface="Arial" panose="020B0604020202020204" pitchFamily="34" charset="0"/>
              </a:rPr>
              <a:t>orientación educacional es muy importante el vida de los alumnos que reciban educación a distancia, debido a que ellos no cuentan con la presencia de un docente sin embargo podrán carecer de diversas técnicas de </a:t>
            </a:r>
            <a:r>
              <a:rPr lang="es-MX" dirty="0" smtClean="0">
                <a:latin typeface="Arial" panose="020B0604020202020204" pitchFamily="34" charset="0"/>
                <a:cs typeface="Arial" panose="020B0604020202020204" pitchFamily="34" charset="0"/>
              </a:rPr>
              <a:t>estudio.</a:t>
            </a:r>
          </a:p>
          <a:p>
            <a:pPr algn="just"/>
            <a:endParaRPr lang="es-MX" dirty="0">
              <a:latin typeface="Arial" panose="020B0604020202020204" pitchFamily="34" charset="0"/>
              <a:cs typeface="Arial" panose="020B0604020202020204" pitchFamily="34" charset="0"/>
            </a:endParaRPr>
          </a:p>
          <a:p>
            <a:pPr algn="just"/>
            <a:r>
              <a:rPr lang="es-MX" dirty="0">
                <a:latin typeface="Arial" panose="020B0604020202020204" pitchFamily="34" charset="0"/>
                <a:cs typeface="Arial" panose="020B0604020202020204" pitchFamily="34" charset="0"/>
              </a:rPr>
              <a:t>R</a:t>
            </a:r>
            <a:r>
              <a:rPr lang="es-MX" dirty="0" smtClean="0">
                <a:latin typeface="Arial" panose="020B0604020202020204" pitchFamily="34" charset="0"/>
                <a:cs typeface="Arial" panose="020B0604020202020204" pitchFamily="34" charset="0"/>
              </a:rPr>
              <a:t>ecursos informáticos, Teléfonos celulares, Tablet… </a:t>
            </a:r>
          </a:p>
          <a:p>
            <a:pPr algn="just"/>
            <a:endParaRPr lang="es-MX" dirty="0">
              <a:latin typeface="Arial" panose="020B0604020202020204" pitchFamily="34" charset="0"/>
              <a:cs typeface="Arial" panose="020B0604020202020204" pitchFamily="34" charset="0"/>
            </a:endParaRPr>
          </a:p>
          <a:p>
            <a:pPr algn="just"/>
            <a:endParaRPr lang="es-MX" dirty="0">
              <a:latin typeface="Arial" panose="020B0604020202020204" pitchFamily="34" charset="0"/>
              <a:cs typeface="Arial" panose="020B0604020202020204" pitchFamily="34" charset="0"/>
            </a:endParaRPr>
          </a:p>
          <a:p>
            <a:pPr algn="just"/>
            <a:endParaRPr lang="es-MX" dirty="0" smtClean="0">
              <a:latin typeface="Arial" panose="020B0604020202020204" pitchFamily="34" charset="0"/>
              <a:cs typeface="Arial" panose="020B0604020202020204" pitchFamily="34" charset="0"/>
            </a:endParaRPr>
          </a:p>
          <a:p>
            <a:pPr algn="just"/>
            <a:endParaRPr lang="es-MX"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710398331"/>
      </p:ext>
    </p:extLst>
  </p:cSld>
  <p:clrMapOvr>
    <a:masterClrMapping/>
  </p:clrMapOvr>
  <mc:AlternateContent xmlns:mc="http://schemas.openxmlformats.org/markup-compatibility/2006">
    <mc:Choice xmlns:p14="http://schemas.microsoft.com/office/powerpoint/2010/main" Requires="p14">
      <p:transition spd="slow" p14:dur="2000" advTm="17901"/>
    </mc:Choice>
    <mc:Fallback>
      <p:transition spd="slow" advTm="1790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18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down)">
                                      <p:cBhvr>
                                        <p:cTn id="12" dur="18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wipe(down)">
                                      <p:cBhvr>
                                        <p:cTn id="17" dur="18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MX" dirty="0"/>
          </a:p>
        </p:txBody>
      </p:sp>
      <p:sp>
        <p:nvSpPr>
          <p:cNvPr id="3" name="Marcador de contenido 2"/>
          <p:cNvSpPr>
            <a:spLocks noGrp="1"/>
          </p:cNvSpPr>
          <p:nvPr>
            <p:ph idx="1"/>
          </p:nvPr>
        </p:nvSpPr>
        <p:spPr/>
        <p:txBody>
          <a:bodyPr/>
          <a:lstStyle/>
          <a:p>
            <a:r>
              <a:rPr lang="es-MX" dirty="0">
                <a:solidFill>
                  <a:schemeClr val="tx1"/>
                </a:solidFill>
                <a:latin typeface="Arial" panose="020B0604020202020204" pitchFamily="34" charset="0"/>
                <a:cs typeface="Arial" panose="020B0604020202020204" pitchFamily="34" charset="0"/>
              </a:rPr>
              <a:t>El docente de la enseñanza presencial tiene como funciones, la programación, la enseñanza cara a cara y la evaluación.</a:t>
            </a:r>
          </a:p>
          <a:p>
            <a:r>
              <a:rPr lang="es-MX" dirty="0">
                <a:solidFill>
                  <a:schemeClr val="tx1"/>
                </a:solidFill>
                <a:latin typeface="Arial" panose="020B0604020202020204" pitchFamily="34" charset="0"/>
                <a:cs typeface="Arial" panose="020B0604020202020204" pitchFamily="34" charset="0"/>
              </a:rPr>
              <a:t>El profesor de enseñanza a distancia,  a sus estudiantes debe redefinir su quehacer profesional para asumir un nuevo rol como facilitador del conocimiento</a:t>
            </a:r>
          </a:p>
          <a:p>
            <a:endParaRPr lang="es-MX" dirty="0" smtClean="0">
              <a:solidFill>
                <a:schemeClr val="tx1"/>
              </a:solidFill>
              <a:latin typeface="Arial" panose="020B0604020202020204" pitchFamily="34" charset="0"/>
              <a:cs typeface="Arial" panose="020B0604020202020204" pitchFamily="34" charset="0"/>
            </a:endParaRPr>
          </a:p>
          <a:p>
            <a:r>
              <a:rPr lang="es-MX" dirty="0" smtClean="0">
                <a:solidFill>
                  <a:schemeClr val="tx1"/>
                </a:solidFill>
                <a:latin typeface="Arial" panose="020B0604020202020204" pitchFamily="34" charset="0"/>
                <a:cs typeface="Arial" panose="020B0604020202020204" pitchFamily="34" charset="0"/>
              </a:rPr>
              <a:t>Especialistas </a:t>
            </a:r>
            <a:r>
              <a:rPr lang="es-MX" dirty="0">
                <a:solidFill>
                  <a:schemeClr val="tx1"/>
                </a:solidFill>
                <a:latin typeface="Arial" panose="020B0604020202020204" pitchFamily="34" charset="0"/>
                <a:cs typeface="Arial" panose="020B0604020202020204" pitchFamily="34" charset="0"/>
              </a:rPr>
              <a:t>en contenidos, son los docentes que dominan una disciplina o curso, de quienes dependerá la </a:t>
            </a:r>
            <a:r>
              <a:rPr lang="es-MX" dirty="0" smtClean="0">
                <a:solidFill>
                  <a:schemeClr val="tx1"/>
                </a:solidFill>
                <a:latin typeface="Arial" panose="020B0604020202020204" pitchFamily="34" charset="0"/>
                <a:cs typeface="Arial" panose="020B0604020202020204" pitchFamily="34" charset="0"/>
              </a:rPr>
              <a:t>calidad </a:t>
            </a:r>
            <a:r>
              <a:rPr lang="es-MX" dirty="0">
                <a:solidFill>
                  <a:schemeClr val="tx1"/>
                </a:solidFill>
                <a:latin typeface="Arial" panose="020B0604020202020204" pitchFamily="34" charset="0"/>
                <a:cs typeface="Arial" panose="020B0604020202020204" pitchFamily="34" charset="0"/>
              </a:rPr>
              <a:t>de los contenidos de los materiales </a:t>
            </a:r>
            <a:r>
              <a:rPr lang="es-MX" dirty="0" smtClean="0">
                <a:solidFill>
                  <a:schemeClr val="tx1"/>
                </a:solidFill>
                <a:latin typeface="Arial" panose="020B0604020202020204" pitchFamily="34" charset="0"/>
                <a:cs typeface="Arial" panose="020B0604020202020204" pitchFamily="34" charset="0"/>
              </a:rPr>
              <a:t>didácticos.</a:t>
            </a:r>
          </a:p>
          <a:p>
            <a:endParaRPr lang="es-MX" dirty="0">
              <a:solidFill>
                <a:schemeClr val="tx1"/>
              </a:solidFill>
              <a:latin typeface="Arial" panose="020B0604020202020204" pitchFamily="34" charset="0"/>
              <a:cs typeface="Arial" panose="020B0604020202020204" pitchFamily="34" charset="0"/>
            </a:endParaRPr>
          </a:p>
          <a:p>
            <a:r>
              <a:rPr lang="es-MX" dirty="0">
                <a:solidFill>
                  <a:schemeClr val="tx1"/>
                </a:solidFill>
                <a:latin typeface="Arial" panose="020B0604020202020204" pitchFamily="34" charset="0"/>
                <a:cs typeface="Arial" panose="020B0604020202020204" pitchFamily="34" charset="0"/>
              </a:rPr>
              <a:t>Tutores: al orientarlo e integrarlo al sistema y ayudarle a resolver y/o canalizar sus dudas y problemas durante su estudio.</a:t>
            </a:r>
          </a:p>
          <a:p>
            <a:pPr marL="0" indent="0">
              <a:buNone/>
            </a:pPr>
            <a:endParaRPr lang="es-MX" dirty="0">
              <a:solidFill>
                <a:schemeClr val="tx1"/>
              </a:solidFill>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728470938"/>
      </p:ext>
    </p:extLst>
  </p:cSld>
  <p:clrMapOvr>
    <a:masterClrMapping/>
  </p:clrMapOvr>
  <mc:AlternateContent xmlns:mc="http://schemas.openxmlformats.org/markup-compatibility/2006">
    <mc:Choice xmlns:p14="http://schemas.microsoft.com/office/powerpoint/2010/main" Requires="p14">
      <p:transition spd="slow" p14:dur="2000" advTm="19044"/>
    </mc:Choice>
    <mc:Fallback>
      <p:transition spd="slow" advTm="1904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8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8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8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8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8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8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8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8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8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8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8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8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p:cTn id="31" dur="180" fill="hold"/>
                                        <p:tgtEl>
                                          <p:spTgt spid="3">
                                            <p:txEl>
                                              <p:pRg st="5" end="5"/>
                                            </p:txEl>
                                          </p:spTgt>
                                        </p:tgtEl>
                                        <p:attrNameLst>
                                          <p:attrName>ppt_w</p:attrName>
                                        </p:attrNameLst>
                                      </p:cBhvr>
                                      <p:tavLst>
                                        <p:tav tm="0">
                                          <p:val>
                                            <p:fltVal val="0"/>
                                          </p:val>
                                        </p:tav>
                                        <p:tav tm="100000">
                                          <p:val>
                                            <p:strVal val="#ppt_w"/>
                                          </p:val>
                                        </p:tav>
                                      </p:tavLst>
                                    </p:anim>
                                    <p:anim calcmode="lin" valueType="num">
                                      <p:cBhvr>
                                        <p:cTn id="32" dur="180" fill="hold"/>
                                        <p:tgtEl>
                                          <p:spTgt spid="3">
                                            <p:txEl>
                                              <p:pRg st="5" end="5"/>
                                            </p:txEl>
                                          </p:spTgt>
                                        </p:tgtEl>
                                        <p:attrNameLst>
                                          <p:attrName>ppt_h</p:attrName>
                                        </p:attrNameLst>
                                      </p:cBhvr>
                                      <p:tavLst>
                                        <p:tav tm="0">
                                          <p:val>
                                            <p:fltVal val="0"/>
                                          </p:val>
                                        </p:tav>
                                        <p:tav tm="100000">
                                          <p:val>
                                            <p:strVal val="#ppt_h"/>
                                          </p:val>
                                        </p:tav>
                                      </p:tavLst>
                                    </p:anim>
                                    <p:anim calcmode="lin" valueType="num">
                                      <p:cBhvr>
                                        <p:cTn id="33" dur="18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4" dur="18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2145792" y="1227221"/>
            <a:ext cx="9358820" cy="4684001"/>
          </a:xfrm>
        </p:spPr>
        <p:txBody>
          <a:bodyPr>
            <a:normAutofit/>
          </a:bodyPr>
          <a:lstStyle/>
          <a:p>
            <a:pPr algn="just">
              <a:lnSpc>
                <a:spcPct val="150000"/>
              </a:lnSpc>
            </a:pPr>
            <a:r>
              <a:rPr lang="es-MX" dirty="0">
                <a:solidFill>
                  <a:schemeClr val="tx1">
                    <a:lumMod val="95000"/>
                    <a:lumOff val="5000"/>
                  </a:schemeClr>
                </a:solidFill>
                <a:latin typeface="Arial" panose="020B0604020202020204" pitchFamily="34" charset="0"/>
                <a:cs typeface="Arial" panose="020B0604020202020204" pitchFamily="34" charset="0"/>
              </a:rPr>
              <a:t>La actividad (el video) el ciego es una reflexión que solo puede cambiar la vida de los que puedan poner la absoluta atención capases de captar lo que nos trata de decir es decir todos podemos ver, oír, escuchar, tocar, pero lomas importante es percibir lo esencial.</a:t>
            </a:r>
          </a:p>
          <a:p>
            <a:pPr algn="just">
              <a:lnSpc>
                <a:spcPct val="150000"/>
              </a:lnSpc>
            </a:pPr>
            <a:r>
              <a:rPr lang="es-MX" dirty="0">
                <a:solidFill>
                  <a:schemeClr val="tx1">
                    <a:lumMod val="95000"/>
                    <a:lumOff val="5000"/>
                  </a:schemeClr>
                </a:solidFill>
                <a:latin typeface="Arial" panose="020B0604020202020204" pitchFamily="34" charset="0"/>
                <a:cs typeface="Arial" panose="020B0604020202020204" pitchFamily="34" charset="0"/>
              </a:rPr>
              <a:t>“Que hermoso seria si todos alumbráramos los caminos de los demás</a:t>
            </a:r>
            <a:r>
              <a:rPr lang="es-MX" dirty="0">
                <a:solidFill>
                  <a:schemeClr val="tx1">
                    <a:lumMod val="95000"/>
                    <a:lumOff val="5000"/>
                  </a:schemeClr>
                </a:solidFill>
                <a:latin typeface="Arial" panose="020B0604020202020204" pitchFamily="34" charset="0"/>
                <a:cs typeface="Arial" panose="020B0604020202020204" pitchFamily="34" charset="0"/>
              </a:rPr>
              <a:t>”</a:t>
            </a:r>
          </a:p>
          <a:p>
            <a:pPr algn="just">
              <a:lnSpc>
                <a:spcPct val="150000"/>
              </a:lnSpc>
            </a:pPr>
            <a:r>
              <a:rPr lang="es-MX" dirty="0">
                <a:solidFill>
                  <a:schemeClr val="tx1">
                    <a:lumMod val="95000"/>
                    <a:lumOff val="5000"/>
                  </a:schemeClr>
                </a:solidFill>
                <a:latin typeface="Arial" panose="020B0604020202020204" pitchFamily="34" charset="0"/>
                <a:cs typeface="Arial" panose="020B0604020202020204" pitchFamily="34" charset="0"/>
              </a:rPr>
              <a:t>E</a:t>
            </a:r>
            <a:r>
              <a:rPr lang="es-MX" dirty="0">
                <a:solidFill>
                  <a:schemeClr val="tx1">
                    <a:lumMod val="95000"/>
                    <a:lumOff val="5000"/>
                  </a:schemeClr>
                </a:solidFill>
                <a:latin typeface="Arial" panose="020B0604020202020204" pitchFamily="34" charset="0"/>
                <a:cs typeface="Arial" panose="020B0604020202020204" pitchFamily="34" charset="0"/>
              </a:rPr>
              <a:t>s </a:t>
            </a:r>
            <a:r>
              <a:rPr lang="es-MX" dirty="0">
                <a:solidFill>
                  <a:schemeClr val="tx1">
                    <a:lumMod val="95000"/>
                    <a:lumOff val="5000"/>
                  </a:schemeClr>
                </a:solidFill>
                <a:latin typeface="Arial" panose="020B0604020202020204" pitchFamily="34" charset="0"/>
                <a:cs typeface="Arial" panose="020B0604020202020204" pitchFamily="34" charset="0"/>
              </a:rPr>
              <a:t>aquí y ahora, siempre es el momento para disfrutar de lo que tenemos y de lo que nuestros padres nos brindan</a:t>
            </a:r>
            <a:r>
              <a:rPr lang="es-MX" dirty="0">
                <a:solidFill>
                  <a:schemeClr val="tx1">
                    <a:lumMod val="95000"/>
                    <a:lumOff val="5000"/>
                  </a:schemeClr>
                </a:solidFill>
                <a:latin typeface="Arial" panose="020B0604020202020204" pitchFamily="34" charset="0"/>
                <a:cs typeface="Arial" panose="020B0604020202020204" pitchFamily="34" charset="0"/>
              </a:rPr>
              <a:t>.</a:t>
            </a:r>
          </a:p>
          <a:p>
            <a:pPr algn="just">
              <a:lnSpc>
                <a:spcPct val="150000"/>
              </a:lnSpc>
            </a:pPr>
            <a:r>
              <a:rPr lang="es-MX" dirty="0">
                <a:solidFill>
                  <a:schemeClr val="tx1">
                    <a:lumMod val="95000"/>
                    <a:lumOff val="5000"/>
                  </a:schemeClr>
                </a:solidFill>
                <a:latin typeface="Arial" panose="020B0604020202020204" pitchFamily="34" charset="0"/>
                <a:cs typeface="Arial" panose="020B0604020202020204" pitchFamily="34" charset="0"/>
              </a:rPr>
              <a:t>Lo importante </a:t>
            </a:r>
            <a:r>
              <a:rPr lang="es-MX" dirty="0">
                <a:solidFill>
                  <a:schemeClr val="tx1">
                    <a:lumMod val="95000"/>
                    <a:lumOff val="5000"/>
                  </a:schemeClr>
                </a:solidFill>
                <a:latin typeface="Arial" panose="020B0604020202020204" pitchFamily="34" charset="0"/>
                <a:cs typeface="Arial" panose="020B0604020202020204" pitchFamily="34" charset="0"/>
              </a:rPr>
              <a:t>es descubrir por nosotros mismos, no esperar a que los demás, vean por nosotros.</a:t>
            </a:r>
          </a:p>
          <a:p>
            <a:pPr>
              <a:lnSpc>
                <a:spcPct val="150000"/>
              </a:lnSpc>
            </a:pPr>
            <a:endParaRPr lang="es-MX" sz="1400" dirty="0">
              <a:solidFill>
                <a:schemeClr val="tx1">
                  <a:lumMod val="95000"/>
                  <a:lumOff val="5000"/>
                </a:schemeClr>
              </a:solidFill>
              <a:latin typeface="Arial "/>
            </a:endParaRPr>
          </a:p>
          <a:p>
            <a:pPr>
              <a:lnSpc>
                <a:spcPct val="150000"/>
              </a:lnSpc>
            </a:pPr>
            <a:endParaRPr lang="es-MX" sz="1400" dirty="0">
              <a:solidFill>
                <a:schemeClr val="tx1">
                  <a:lumMod val="95000"/>
                  <a:lumOff val="5000"/>
                </a:schemeClr>
              </a:solidFill>
              <a:latin typeface="Arial "/>
            </a:endParaRPr>
          </a:p>
        </p:txBody>
      </p:sp>
      <p:sp>
        <p:nvSpPr>
          <p:cNvPr id="4" name="Título 3"/>
          <p:cNvSpPr>
            <a:spLocks noGrp="1"/>
          </p:cNvSpPr>
          <p:nvPr>
            <p:ph type="title"/>
          </p:nvPr>
        </p:nvSpPr>
        <p:spPr>
          <a:xfrm>
            <a:off x="2369358" y="294926"/>
            <a:ext cx="8911687" cy="814546"/>
          </a:xfrm>
        </p:spPr>
        <p:txBody>
          <a:bodyPr>
            <a:normAutofit/>
          </a:bodyPr>
          <a:lstStyle/>
          <a:p>
            <a:r>
              <a:rPr lang="es-MX" sz="2000" dirty="0" smtClean="0">
                <a:latin typeface="Arial "/>
              </a:rPr>
              <a:t>Actividad para despertar el interés </a:t>
            </a:r>
            <a:endParaRPr lang="es-MX" sz="2000" dirty="0">
              <a:latin typeface="Arial "/>
            </a:endParaRPr>
          </a:p>
        </p:txBody>
      </p:sp>
    </p:spTree>
    <p:custDataLst>
      <p:tags r:id="rId1"/>
    </p:custDataLst>
    <p:extLst>
      <p:ext uri="{BB962C8B-B14F-4D97-AF65-F5344CB8AC3E}">
        <p14:creationId xmlns:p14="http://schemas.microsoft.com/office/powerpoint/2010/main" val="950318809"/>
      </p:ext>
    </p:extLst>
  </p:cSld>
  <p:clrMapOvr>
    <a:masterClrMapping/>
  </p:clrMapOvr>
  <mc:AlternateContent xmlns:mc="http://schemas.openxmlformats.org/markup-compatibility/2006">
    <mc:Choice xmlns:p14="http://schemas.microsoft.com/office/powerpoint/2010/main" Requires="p14">
      <p:transition spd="slow" p14:dur="2000" advTm="21694"/>
    </mc:Choice>
    <mc:Fallback>
      <p:transition spd="slow" advTm="2169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18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18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18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180"/>
                                        <p:tgtEl>
                                          <p:spTgt spid="3">
                                            <p:txEl>
                                              <p:pRg st="3" end="3"/>
                                            </p:txEl>
                                          </p:spTgt>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arn(inVertical)">
                                      <p:cBhvr>
                                        <p:cTn id="25" dur="18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9"/>
</p:tagLst>
</file>

<file path=ppt/tags/tag10.xml><?xml version="1.0" encoding="utf-8"?>
<p:tagLst xmlns:a="http://schemas.openxmlformats.org/drawingml/2006/main" xmlns:r="http://schemas.openxmlformats.org/officeDocument/2006/relationships" xmlns:p="http://schemas.openxmlformats.org/presentationml/2006/main">
  <p:tag name="TIMING" val="|0.6|1.8"/>
</p:tagLst>
</file>

<file path=ppt/tags/tag2.xml><?xml version="1.0" encoding="utf-8"?>
<p:tagLst xmlns:a="http://schemas.openxmlformats.org/drawingml/2006/main" xmlns:r="http://schemas.openxmlformats.org/officeDocument/2006/relationships" xmlns:p="http://schemas.openxmlformats.org/presentationml/2006/main">
  <p:tag name="TIMING" val="|0.4"/>
</p:tagLst>
</file>

<file path=ppt/tags/tag3.xml><?xml version="1.0" encoding="utf-8"?>
<p:tagLst xmlns:a="http://schemas.openxmlformats.org/drawingml/2006/main" xmlns:r="http://schemas.openxmlformats.org/officeDocument/2006/relationships" xmlns:p="http://schemas.openxmlformats.org/presentationml/2006/main">
  <p:tag name="TIMING" val="|1.1"/>
</p:tagLst>
</file>

<file path=ppt/tags/tag4.xml><?xml version="1.0" encoding="utf-8"?>
<p:tagLst xmlns:a="http://schemas.openxmlformats.org/drawingml/2006/main" xmlns:r="http://schemas.openxmlformats.org/officeDocument/2006/relationships" xmlns:p="http://schemas.openxmlformats.org/presentationml/2006/main">
  <p:tag name="TIMING" val="|0.6|0.7"/>
</p:tagLst>
</file>

<file path=ppt/tags/tag5.xml><?xml version="1.0" encoding="utf-8"?>
<p:tagLst xmlns:a="http://schemas.openxmlformats.org/drawingml/2006/main" xmlns:r="http://schemas.openxmlformats.org/officeDocument/2006/relationships" xmlns:p="http://schemas.openxmlformats.org/presentationml/2006/main">
  <p:tag name="TIMING" val="|0.7|0.6"/>
</p:tagLst>
</file>

<file path=ppt/tags/tag6.xml><?xml version="1.0" encoding="utf-8"?>
<p:tagLst xmlns:a="http://schemas.openxmlformats.org/drawingml/2006/main" xmlns:r="http://schemas.openxmlformats.org/officeDocument/2006/relationships" xmlns:p="http://schemas.openxmlformats.org/presentationml/2006/main">
  <p:tag name="TIMING" val="|0.9|3.9"/>
</p:tagLst>
</file>

<file path=ppt/tags/tag7.xml><?xml version="1.0" encoding="utf-8"?>
<p:tagLst xmlns:a="http://schemas.openxmlformats.org/drawingml/2006/main" xmlns:r="http://schemas.openxmlformats.org/officeDocument/2006/relationships" xmlns:p="http://schemas.openxmlformats.org/presentationml/2006/main">
  <p:tag name="TIMING" val="|0.5|2.6|0.9"/>
</p:tagLst>
</file>

<file path=ppt/tags/tag8.xml><?xml version="1.0" encoding="utf-8"?>
<p:tagLst xmlns:a="http://schemas.openxmlformats.org/drawingml/2006/main" xmlns:r="http://schemas.openxmlformats.org/officeDocument/2006/relationships" xmlns:p="http://schemas.openxmlformats.org/presentationml/2006/main">
  <p:tag name="TIMING" val="|0.8|1.8|1.3|2.2"/>
</p:tagLst>
</file>

<file path=ppt/tags/tag9.xml><?xml version="1.0" encoding="utf-8"?>
<p:tagLst xmlns:a="http://schemas.openxmlformats.org/drawingml/2006/main" xmlns:r="http://schemas.openxmlformats.org/officeDocument/2006/relationships" xmlns:p="http://schemas.openxmlformats.org/presentationml/2006/main">
  <p:tag name="TIMING" val="|0.5|1.6|1.5|14"/>
</p:tagLst>
</file>

<file path=ppt/theme/theme1.xml><?xml version="1.0" encoding="utf-8"?>
<a:theme xmlns:a="http://schemas.openxmlformats.org/drawingml/2006/main" name="Espiral">
  <a:themeElements>
    <a:clrScheme name="Espiral">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Espiral">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219</TotalTime>
  <Words>915</Words>
  <Application>Microsoft Office PowerPoint</Application>
  <PresentationFormat>Panorámica</PresentationFormat>
  <Paragraphs>54</Paragraphs>
  <Slides>10</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10</vt:i4>
      </vt:variant>
    </vt:vector>
  </HeadingPairs>
  <TitlesOfParts>
    <vt:vector size="15" baseType="lpstr">
      <vt:lpstr>Arial</vt:lpstr>
      <vt:lpstr>Arial </vt:lpstr>
      <vt:lpstr>Century Gothic</vt:lpstr>
      <vt:lpstr>Wingdings 3</vt:lpstr>
      <vt:lpstr>Espiral</vt:lpstr>
      <vt:lpstr>Presentación de PowerPoint</vt:lpstr>
      <vt:lpstr>Introducción </vt:lpstr>
      <vt:lpstr>Presentación de PowerPoint</vt:lpstr>
      <vt:lpstr>Presentación de PowerPoint</vt:lpstr>
      <vt:lpstr>Presentación de PowerPoint</vt:lpstr>
      <vt:lpstr>Presentación de PowerPoint</vt:lpstr>
      <vt:lpstr>Presentación de PowerPoint</vt:lpstr>
      <vt:lpstr>Presentación de PowerPoint</vt:lpstr>
      <vt:lpstr>Actividad para despertar el interés </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LEO</dc:creator>
  <cp:lastModifiedBy>LEO</cp:lastModifiedBy>
  <cp:revision>18</cp:revision>
  <dcterms:created xsi:type="dcterms:W3CDTF">2015-09-16T20:23:39Z</dcterms:created>
  <dcterms:modified xsi:type="dcterms:W3CDTF">2015-09-17T02:56:59Z</dcterms:modified>
</cp:coreProperties>
</file>